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9" r:id="rId4"/>
    <p:sldId id="260" r:id="rId5"/>
    <p:sldId id="280" r:id="rId6"/>
    <p:sldId id="261" r:id="rId7"/>
    <p:sldId id="262" r:id="rId8"/>
    <p:sldId id="265" r:id="rId9"/>
    <p:sldId id="266" r:id="rId10"/>
    <p:sldId id="267" r:id="rId11"/>
    <p:sldId id="268" r:id="rId12"/>
    <p:sldId id="281" r:id="rId13"/>
    <p:sldId id="282" r:id="rId14"/>
    <p:sldId id="271" r:id="rId15"/>
    <p:sldId id="290" r:id="rId16"/>
    <p:sldId id="291" r:id="rId17"/>
    <p:sldId id="292" r:id="rId18"/>
    <p:sldId id="293" r:id="rId19"/>
    <p:sldId id="296" r:id="rId20"/>
    <p:sldId id="297" r:id="rId21"/>
    <p:sldId id="298" r:id="rId22"/>
    <p:sldId id="299" r:id="rId23"/>
    <p:sldId id="300" r:id="rId24"/>
    <p:sldId id="301" r:id="rId25"/>
    <p:sldId id="302" r:id="rId26"/>
    <p:sldId id="303" r:id="rId27"/>
    <p:sldId id="304" r:id="rId28"/>
    <p:sldId id="294" r:id="rId29"/>
    <p:sldId id="295" r:id="rId30"/>
    <p:sldId id="269" r:id="rId31"/>
    <p:sldId id="272" r:id="rId32"/>
    <p:sldId id="273" r:id="rId33"/>
    <p:sldId id="263" r:id="rId34"/>
    <p:sldId id="274" r:id="rId35"/>
    <p:sldId id="275" r:id="rId36"/>
    <p:sldId id="305" r:id="rId37"/>
    <p:sldId id="306" r:id="rId38"/>
    <p:sldId id="307" r:id="rId39"/>
    <p:sldId id="276" r:id="rId40"/>
    <p:sldId id="277" r:id="rId41"/>
    <p:sldId id="283" r:id="rId42"/>
    <p:sldId id="284" r:id="rId43"/>
    <p:sldId id="286" r:id="rId44"/>
    <p:sldId id="324" r:id="rId45"/>
    <p:sldId id="285" r:id="rId46"/>
    <p:sldId id="287" r:id="rId47"/>
    <p:sldId id="288" r:id="rId48"/>
    <p:sldId id="289" r:id="rId49"/>
    <p:sldId id="308" r:id="rId50"/>
    <p:sldId id="309" r:id="rId51"/>
    <p:sldId id="310" r:id="rId52"/>
    <p:sldId id="311" r:id="rId53"/>
    <p:sldId id="312" r:id="rId54"/>
    <p:sldId id="313" r:id="rId55"/>
    <p:sldId id="314" r:id="rId56"/>
    <p:sldId id="315" r:id="rId57"/>
    <p:sldId id="322" r:id="rId58"/>
    <p:sldId id="316" r:id="rId59"/>
    <p:sldId id="317" r:id="rId60"/>
    <p:sldId id="318" r:id="rId61"/>
    <p:sldId id="319" r:id="rId62"/>
    <p:sldId id="320" r:id="rId63"/>
    <p:sldId id="321" r:id="rId64"/>
    <p:sldId id="323" r:id="rId65"/>
    <p:sldId id="279" r:id="rId6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45" autoAdjust="0"/>
  </p:normalViewPr>
  <p:slideViewPr>
    <p:cSldViewPr snapToGrid="0">
      <p:cViewPr varScale="1">
        <p:scale>
          <a:sx n="83" d="100"/>
          <a:sy n="83" d="100"/>
        </p:scale>
        <p:origin x="16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BBA1C71-8882-43CA-B6A3-BA800463B88B}" type="datetimeFigureOut">
              <a:rPr lang="fr-FR" smtClean="0"/>
              <a:t>04/12/2025</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53F3FAA-7846-4D08-866B-2A9A5FCFB82B}" type="slidenum">
              <a:rPr lang="fr-FR" smtClean="0"/>
              <a:t>‹N°›</a:t>
            </a:fld>
            <a:endParaRPr lang="fr-FR"/>
          </a:p>
        </p:txBody>
      </p:sp>
    </p:spTree>
    <p:extLst>
      <p:ext uri="{BB962C8B-B14F-4D97-AF65-F5344CB8AC3E}">
        <p14:creationId xmlns:p14="http://schemas.microsoft.com/office/powerpoint/2010/main" val="2966017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une Approche Cognitive/Fonctionnelle (Rapprochement avec votre définition)</a:t>
            </a:r>
          </a:p>
          <a:p>
            <a:r>
              <a:rPr lang="fr-FR" dirty="0"/>
              <a:t>C'est une </a:t>
            </a:r>
            <a:r>
              <a:rPr lang="fr-FR" b="1" dirty="0"/>
              <a:t>définition très complète</a:t>
            </a:r>
            <a:r>
              <a:rPr lang="fr-FR" dirty="0"/>
              <a:t> de l'intelligence qui met l'accent sur trois processus clés : l'</a:t>
            </a:r>
            <a:r>
              <a:rPr lang="fr-FR" b="1" dirty="0"/>
              <a:t>acquisition</a:t>
            </a:r>
            <a:r>
              <a:rPr lang="fr-FR" dirty="0"/>
              <a:t>, la </a:t>
            </a:r>
            <a:r>
              <a:rPr lang="fr-FR" b="1" dirty="0"/>
              <a:t>mémorisation</a:t>
            </a:r>
            <a:r>
              <a:rPr lang="fr-FR" dirty="0"/>
              <a:t> et l'</a:t>
            </a:r>
            <a:r>
              <a:rPr lang="fr-FR" b="1" dirty="0"/>
              <a:t>application</a:t>
            </a:r>
            <a:r>
              <a:rPr lang="fr-FR" dirty="0"/>
              <a:t> de l'information pour l'adaptation. (les plantes présentent des </a:t>
            </a:r>
            <a:r>
              <a:rPr lang="fr-FR" b="1" dirty="0"/>
              <a:t>comportements complexes d'adaptation et de résolution de problèmes</a:t>
            </a:r>
            <a:r>
              <a:rPr lang="fr-FR" dirty="0"/>
              <a:t> qui correspondent à la </a:t>
            </a:r>
            <a:r>
              <a:rPr lang="fr-FR" b="1" dirty="0"/>
              <a:t>définition fonctionnelle)</a:t>
            </a:r>
            <a:endParaRPr lang="fr-FR" dirty="0"/>
          </a:p>
          <a:p>
            <a:endParaRPr lang="fr-FR" dirty="0"/>
          </a:p>
          <a:p>
            <a:r>
              <a:rPr lang="fr-FR" b="1" dirty="0"/>
              <a:t>Inférer :</a:t>
            </a:r>
            <a:r>
              <a:rPr lang="fr-FR" dirty="0"/>
              <a:t> Déduire, tirer une conclusion logique à partir de données existantes (ex: deviner ce qui va se passer).</a:t>
            </a:r>
          </a:p>
          <a:p>
            <a:r>
              <a:rPr lang="fr-FR" dirty="0"/>
              <a:t>D’autres points de vue :</a:t>
            </a:r>
          </a:p>
          <a:p>
            <a:r>
              <a:rPr lang="fr-FR" dirty="0"/>
              <a:t>.L'Approche Psychométrique (Facteur G)</a:t>
            </a:r>
          </a:p>
          <a:p>
            <a:r>
              <a:rPr lang="fr-FR" dirty="0"/>
              <a:t>L'Approche des Intelligences Multiples (Modèle de Gardner) (L'intelligence est une </a:t>
            </a:r>
            <a:r>
              <a:rPr lang="fr-FR" b="1" dirty="0"/>
              <a:t>mosaïque d'aptitudes distinctes et spécifiques</a:t>
            </a:r>
            <a:r>
              <a:rPr lang="fr-FR" dirty="0"/>
              <a:t> )</a:t>
            </a:r>
          </a:p>
          <a:p>
            <a:endParaRPr lang="fr-FR" dirty="0"/>
          </a:p>
          <a:p>
            <a:r>
              <a:rPr lang="fr-FR" b="1" dirty="0"/>
              <a:t>Latin :</a:t>
            </a:r>
            <a:r>
              <a:rPr lang="fr-FR" dirty="0"/>
              <a:t> </a:t>
            </a:r>
            <a:r>
              <a:rPr lang="fr-FR" b="1" i="1" dirty="0" err="1"/>
              <a:t>intelligentia</a:t>
            </a:r>
            <a:r>
              <a:rPr lang="fr-FR" dirty="0"/>
              <a:t>, signifiant "compréhension", "discernement". lui-même dérivé du verbe latin </a:t>
            </a:r>
            <a:r>
              <a:rPr lang="fr-FR" b="1" i="1" dirty="0" err="1"/>
              <a:t>intelligere</a:t>
            </a:r>
            <a:r>
              <a:rPr lang="fr-FR" dirty="0"/>
              <a:t>, composé de deux éléments :</a:t>
            </a:r>
          </a:p>
          <a:p>
            <a:r>
              <a:rPr lang="fr-FR" b="1" i="1" dirty="0"/>
              <a:t>Inter</a:t>
            </a:r>
            <a:r>
              <a:rPr lang="fr-FR" dirty="0"/>
              <a:t> </a:t>
            </a:r>
            <a:r>
              <a:rPr lang="fr-FR" b="1" dirty="0"/>
              <a:t>:</a:t>
            </a:r>
            <a:r>
              <a:rPr lang="fr-FR" dirty="0"/>
              <a:t> C'est un préfixe qui signifie </a:t>
            </a:r>
            <a:r>
              <a:rPr lang="fr-FR" b="1" dirty="0"/>
              <a:t>"entre"</a:t>
            </a:r>
            <a:r>
              <a:rPr lang="fr-FR" dirty="0"/>
              <a:t> ou </a:t>
            </a:r>
            <a:r>
              <a:rPr lang="fr-FR" b="1" dirty="0"/>
              <a:t>"parmi"</a:t>
            </a:r>
            <a:r>
              <a:rPr lang="fr-FR" dirty="0"/>
              <a:t>.</a:t>
            </a:r>
          </a:p>
          <a:p>
            <a:r>
              <a:rPr lang="fr-FR" b="1" i="1" dirty="0" err="1"/>
              <a:t>Legere</a:t>
            </a:r>
            <a:r>
              <a:rPr lang="fr-FR" dirty="0"/>
              <a:t> </a:t>
            </a:r>
            <a:r>
              <a:rPr lang="fr-FR" b="1" dirty="0"/>
              <a:t>:</a:t>
            </a:r>
            <a:r>
              <a:rPr lang="fr-FR" dirty="0"/>
              <a:t> Un verbe qui signifie </a:t>
            </a:r>
            <a:r>
              <a:rPr lang="fr-FR" b="1" dirty="0"/>
              <a:t>"cueillir"</a:t>
            </a:r>
            <a:r>
              <a:rPr lang="fr-FR" dirty="0"/>
              <a:t>, </a:t>
            </a:r>
            <a:r>
              <a:rPr lang="fr-FR" b="1" dirty="0"/>
              <a:t>"choisir"</a:t>
            </a:r>
            <a:r>
              <a:rPr lang="fr-FR" dirty="0"/>
              <a:t>, </a:t>
            </a:r>
            <a:r>
              <a:rPr lang="fr-FR" b="1" dirty="0"/>
              <a:t>"sélectionner"</a:t>
            </a:r>
            <a:r>
              <a:rPr lang="fr-FR" dirty="0"/>
              <a:t> ou </a:t>
            </a:r>
            <a:r>
              <a:rPr lang="fr-FR" b="1" dirty="0"/>
              <a:t>"lire"</a:t>
            </a:r>
            <a:r>
              <a:rPr lang="fr-FR" dirty="0"/>
              <a:t>.</a:t>
            </a:r>
          </a:p>
          <a:p>
            <a:endParaRPr lang="fr-FR" dirty="0"/>
          </a:p>
          <a:p>
            <a:endParaRPr lang="fr-FR" dirty="0"/>
          </a:p>
          <a:p>
            <a:endParaRPr lang="fr-FR" dirty="0"/>
          </a:p>
          <a:p>
            <a:r>
              <a:rPr lang="fr-FR" b="1" dirty="0"/>
              <a:t>Perception et Inférence de l'Information (Sensation)</a:t>
            </a:r>
          </a:p>
          <a:p>
            <a:r>
              <a:rPr lang="fr-FR" dirty="0"/>
              <a:t>Les plantes sont des systèmes sophistiqués de détection qui perçoivent leur environnement avec une précision remarquable :</a:t>
            </a:r>
          </a:p>
          <a:p>
            <a:r>
              <a:rPr lang="fr-FR" b="1" dirty="0"/>
              <a:t>Perception du danger et de l'environnement :</a:t>
            </a:r>
            <a:r>
              <a:rPr lang="fr-FR" dirty="0"/>
              <a:t> Elles détectent les </a:t>
            </a:r>
            <a:r>
              <a:rPr lang="fr-FR" b="1" dirty="0"/>
              <a:t>signaux chimiques</a:t>
            </a:r>
            <a:r>
              <a:rPr lang="fr-FR" dirty="0"/>
              <a:t> (hormones, phéromones), la </a:t>
            </a:r>
            <a:r>
              <a:rPr lang="fr-FR" b="1" dirty="0"/>
              <a:t>gravité</a:t>
            </a:r>
            <a:r>
              <a:rPr lang="fr-FR" dirty="0"/>
              <a:t>, le </a:t>
            </a:r>
            <a:r>
              <a:rPr lang="fr-FR" b="1" dirty="0"/>
              <a:t>vent</a:t>
            </a:r>
            <a:r>
              <a:rPr lang="fr-FR" dirty="0"/>
              <a:t>, les </a:t>
            </a:r>
            <a:r>
              <a:rPr lang="fr-FR" b="1" dirty="0"/>
              <a:t>champs électromagnétiques</a:t>
            </a:r>
            <a:r>
              <a:rPr lang="fr-FR" dirty="0"/>
              <a:t>, la </a:t>
            </a:r>
            <a:r>
              <a:rPr lang="fr-FR" b="1" dirty="0"/>
              <a:t>température</a:t>
            </a:r>
            <a:r>
              <a:rPr lang="fr-FR" dirty="0"/>
              <a:t>, et la </a:t>
            </a:r>
            <a:r>
              <a:rPr lang="fr-FR" b="1" dirty="0"/>
              <a:t>présence d'eau</a:t>
            </a:r>
            <a:r>
              <a:rPr lang="fr-FR" dirty="0"/>
              <a:t>.</a:t>
            </a:r>
          </a:p>
          <a:p>
            <a:r>
              <a:rPr lang="fr-FR" b="1" dirty="0"/>
              <a:t>Vision :</a:t>
            </a:r>
            <a:r>
              <a:rPr lang="fr-FR" dirty="0"/>
              <a:t> Elles ne "voient" pas comme nous, mais elles perçoivent la </a:t>
            </a:r>
            <a:r>
              <a:rPr lang="fr-FR" b="1" dirty="0"/>
              <a:t>qualité</a:t>
            </a:r>
            <a:r>
              <a:rPr lang="fr-FR" dirty="0"/>
              <a:t> (couleur) et l'</a:t>
            </a:r>
            <a:r>
              <a:rPr lang="fr-FR" b="1" dirty="0"/>
              <a:t>intensité</a:t>
            </a:r>
            <a:r>
              <a:rPr lang="fr-FR" dirty="0"/>
              <a:t> de la lumière avec une grande finesse pour optimiser la photosynthèse (phototropisme).</a:t>
            </a:r>
          </a:p>
          <a:p>
            <a:r>
              <a:rPr lang="fr-FR" b="1" dirty="0"/>
              <a:t>Odorat/Goût :</a:t>
            </a:r>
            <a:r>
              <a:rPr lang="fr-FR" dirty="0"/>
              <a:t> Certaines plantes parasites (comme la Cuscute) sont capables de </a:t>
            </a:r>
            <a:r>
              <a:rPr lang="fr-FR" b="1" dirty="0"/>
              <a:t>"sentir"</a:t>
            </a:r>
            <a:r>
              <a:rPr lang="fr-FR" dirty="0"/>
              <a:t> la présence d'une plante hôte à proximité grâce aux composés organiques volatils qu'elle émet.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10</a:t>
            </a:fld>
            <a:endParaRPr lang="fr-FR"/>
          </a:p>
        </p:txBody>
      </p:sp>
    </p:spTree>
    <p:extLst>
      <p:ext uri="{BB962C8B-B14F-4D97-AF65-F5344CB8AC3E}">
        <p14:creationId xmlns:p14="http://schemas.microsoft.com/office/powerpoint/2010/main" val="664663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StyleGans</a:t>
            </a:r>
            <a:r>
              <a:rPr lang="fr-FR" dirty="0"/>
              <a:t> Modèle de génération d’images</a:t>
            </a:r>
          </a:p>
          <a:p>
            <a:r>
              <a:rPr lang="fr-FR" dirty="0"/>
              <a:t>GPT-3 donnera en 2022 Chat GPT</a:t>
            </a:r>
          </a:p>
          <a:p>
            <a:r>
              <a:rPr lang="fr-FR" dirty="0"/>
              <a:t>AlphaFold2 pour étude des protéines</a:t>
            </a:r>
          </a:p>
          <a:p>
            <a:r>
              <a:rPr lang="fr-FR" dirty="0"/>
              <a:t>DALL-E générateur d’images</a:t>
            </a:r>
          </a:p>
          <a:p>
            <a:endParaRPr lang="fr-FR" dirty="0"/>
          </a:p>
          <a:p>
            <a:r>
              <a:rPr lang="fr-FR" dirty="0"/>
              <a:t>LLama2 modèle de langue (open source)</a:t>
            </a:r>
          </a:p>
          <a:p>
            <a:r>
              <a:rPr lang="fr-FR" dirty="0"/>
              <a:t>SDXL générateur d’images open source</a:t>
            </a:r>
          </a:p>
          <a:p>
            <a:r>
              <a:rPr lang="fr-FR" dirty="0" err="1"/>
              <a:t>Character.IA</a:t>
            </a:r>
            <a:r>
              <a:rPr lang="fr-FR" dirty="0"/>
              <a:t> génération de texte personnifié</a:t>
            </a:r>
          </a:p>
          <a:p>
            <a:r>
              <a:rPr lang="fr-FR" dirty="0"/>
              <a:t>CIVITAI génération d’images personnalisées</a:t>
            </a:r>
          </a:p>
          <a:p>
            <a:r>
              <a:rPr lang="fr-FR" dirty="0"/>
              <a:t>SORA génération vidéo</a:t>
            </a:r>
          </a:p>
          <a:p>
            <a:r>
              <a:rPr lang="fr-FR" dirty="0"/>
              <a:t>GPT-4o génération multiples images, textes, vidéos, sons</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56</a:t>
            </a:fld>
            <a:endParaRPr lang="fr-FR"/>
          </a:p>
        </p:txBody>
      </p:sp>
    </p:spTree>
    <p:extLst>
      <p:ext uri="{BB962C8B-B14F-4D97-AF65-F5344CB8AC3E}">
        <p14:creationId xmlns:p14="http://schemas.microsoft.com/office/powerpoint/2010/main" val="1958225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compare le nb de paramètres au nombre de synapses (interconnexion entre chaque neurones)</a:t>
            </a:r>
          </a:p>
          <a:p>
            <a:r>
              <a:rPr lang="fr-FR" dirty="0"/>
              <a:t>8 ans entre la mouche et le rat pour faire fois 1000</a:t>
            </a:r>
          </a:p>
          <a:p>
            <a:r>
              <a:rPr lang="fr-FR" dirty="0"/>
              <a:t>Pour faire encore fois 1000 les super calculateurs arriveront avant 10 ans</a:t>
            </a:r>
          </a:p>
          <a:p>
            <a:r>
              <a:rPr lang="fr-FR" dirty="0"/>
              <a:t>Taille des points correspond à la taille des </a:t>
            </a:r>
            <a:r>
              <a:rPr lang="fr-FR" dirty="0" err="1"/>
              <a:t>datasets</a:t>
            </a:r>
            <a:endParaRPr lang="fr-FR" dirty="0"/>
          </a:p>
          <a:p>
            <a:endParaRPr lang="fr-FR" dirty="0"/>
          </a:p>
          <a:p>
            <a:r>
              <a:rPr lang="fr-FR" dirty="0"/>
              <a:t>Limite l’univers numérique qui croît aussi mais avec des données générées par l’IA… (Model </a:t>
            </a:r>
            <a:r>
              <a:rPr lang="fr-FR" dirty="0" err="1"/>
              <a:t>autophagy</a:t>
            </a:r>
            <a:r>
              <a:rPr lang="fr-FR" dirty="0"/>
              <a:t> </a:t>
            </a:r>
            <a:r>
              <a:rPr lang="fr-FR" dirty="0" err="1"/>
              <a:t>disorder</a:t>
            </a:r>
            <a:r>
              <a:rPr lang="fr-FR" dirty="0"/>
              <a:t>)</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60</a:t>
            </a:fld>
            <a:endParaRPr lang="fr-FR"/>
          </a:p>
        </p:txBody>
      </p:sp>
    </p:spTree>
    <p:extLst>
      <p:ext uri="{BB962C8B-B14F-4D97-AF65-F5344CB8AC3E}">
        <p14:creationId xmlns:p14="http://schemas.microsoft.com/office/powerpoint/2010/main" val="326293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données sont les responsables ou les coupables de toutes choses !</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61</a:t>
            </a:fld>
            <a:endParaRPr lang="fr-FR"/>
          </a:p>
        </p:txBody>
      </p:sp>
    </p:spTree>
    <p:extLst>
      <p:ext uri="{BB962C8B-B14F-4D97-AF65-F5344CB8AC3E}">
        <p14:creationId xmlns:p14="http://schemas.microsoft.com/office/powerpoint/2010/main" val="3475292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Impact sociétal et l’appropriation</a:t>
            </a:r>
          </a:p>
          <a:p>
            <a:r>
              <a:rPr lang="fr-FR" dirty="0"/>
              <a:t>Ça répond à un besoin (malgré le marketing derrière)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62</a:t>
            </a:fld>
            <a:endParaRPr lang="fr-FR"/>
          </a:p>
        </p:txBody>
      </p:sp>
    </p:spTree>
    <p:extLst>
      <p:ext uri="{BB962C8B-B14F-4D97-AF65-F5344CB8AC3E}">
        <p14:creationId xmlns:p14="http://schemas.microsoft.com/office/powerpoint/2010/main" val="1835631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faut insuffler de la nouveauté de l’entropie  ! Sinon ça dégénère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63</a:t>
            </a:fld>
            <a:endParaRPr lang="fr-FR"/>
          </a:p>
        </p:txBody>
      </p:sp>
    </p:spTree>
    <p:extLst>
      <p:ext uri="{BB962C8B-B14F-4D97-AF65-F5344CB8AC3E}">
        <p14:creationId xmlns:p14="http://schemas.microsoft.com/office/powerpoint/2010/main" val="45149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Approche Cognitive et Philosophique</a:t>
            </a:r>
            <a:r>
              <a:rPr lang="fr-FR" dirty="0"/>
              <a:t> de l'intelligence, avec une forte influence de l'</a:t>
            </a:r>
            <a:r>
              <a:rPr lang="fr-FR" b="1" dirty="0"/>
              <a:t>Approche Psychométrique</a:t>
            </a:r>
            <a:r>
              <a:rPr lang="fr-FR" dirty="0"/>
              <a:t> traditionnelle.</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11</a:t>
            </a:fld>
            <a:endParaRPr lang="fr-FR"/>
          </a:p>
        </p:txBody>
      </p:sp>
    </p:spTree>
    <p:extLst>
      <p:ext uri="{BB962C8B-B14F-4D97-AF65-F5344CB8AC3E}">
        <p14:creationId xmlns:p14="http://schemas.microsoft.com/office/powerpoint/2010/main" val="267913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Howard Gardner Psychologue</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12</a:t>
            </a:fld>
            <a:endParaRPr lang="fr-FR"/>
          </a:p>
        </p:txBody>
      </p:sp>
    </p:spTree>
    <p:extLst>
      <p:ext uri="{BB962C8B-B14F-4D97-AF65-F5344CB8AC3E}">
        <p14:creationId xmlns:p14="http://schemas.microsoft.com/office/powerpoint/2010/main" val="998643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Alexnet</a:t>
            </a:r>
            <a:r>
              <a:rPr lang="fr-FR" dirty="0"/>
              <a:t> : Traitement d’images</a:t>
            </a:r>
          </a:p>
          <a:p>
            <a:r>
              <a:rPr lang="fr-FR" dirty="0"/>
              <a:t>VAE : </a:t>
            </a:r>
          </a:p>
          <a:p>
            <a:r>
              <a:rPr lang="fr-FR" dirty="0"/>
              <a:t>GAN : Génération d’images</a:t>
            </a:r>
          </a:p>
          <a:p>
            <a:r>
              <a:rPr lang="fr-FR" dirty="0" err="1"/>
              <a:t>Resnet</a:t>
            </a:r>
            <a:r>
              <a:rPr lang="fr-FR" dirty="0"/>
              <a:t> : Architecture particulière, permet d’avoir des modèles avec un nb aussi grandes que l’on veut</a:t>
            </a:r>
          </a:p>
          <a:p>
            <a:r>
              <a:rPr lang="fr-FR" dirty="0" err="1"/>
              <a:t>AlphaGo</a:t>
            </a:r>
            <a:r>
              <a:rPr lang="fr-FR" dirty="0"/>
              <a:t> : Remporte une compétition de GO</a:t>
            </a:r>
          </a:p>
          <a:p>
            <a:r>
              <a:rPr lang="fr-FR" dirty="0"/>
              <a:t>Transformers : Traitement du langage </a:t>
            </a:r>
            <a:r>
              <a:rPr lang="fr-FR" dirty="0">
                <a:sym typeface="Wingdings" panose="05000000000000000000" pitchFamily="2" charset="2"/>
              </a:rPr>
              <a:t> IA Générative  Super calculateur </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50</a:t>
            </a:fld>
            <a:endParaRPr lang="fr-FR"/>
          </a:p>
        </p:txBody>
      </p:sp>
    </p:spTree>
    <p:extLst>
      <p:ext uri="{BB962C8B-B14F-4D97-AF65-F5344CB8AC3E}">
        <p14:creationId xmlns:p14="http://schemas.microsoft.com/office/powerpoint/2010/main" val="3459105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51</a:t>
            </a:fld>
            <a:endParaRPr lang="fr-FR"/>
          </a:p>
        </p:txBody>
      </p:sp>
    </p:spTree>
    <p:extLst>
      <p:ext uri="{BB962C8B-B14F-4D97-AF65-F5344CB8AC3E}">
        <p14:creationId xmlns:p14="http://schemas.microsoft.com/office/powerpoint/2010/main" val="82428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2019 GPT-2 1,5 milliards de paramètres</a:t>
            </a:r>
          </a:p>
          <a:p>
            <a:r>
              <a:rPr lang="fr-FR" dirty="0"/>
              <a:t>2020 GPT-3 175 milliards !!</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52</a:t>
            </a:fld>
            <a:endParaRPr lang="fr-FR"/>
          </a:p>
        </p:txBody>
      </p:sp>
    </p:spTree>
    <p:extLst>
      <p:ext uri="{BB962C8B-B14F-4D97-AF65-F5344CB8AC3E}">
        <p14:creationId xmlns:p14="http://schemas.microsoft.com/office/powerpoint/2010/main" val="112438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2017 25 millions de paramètres entraînés sur 1,2 millions d’images </a:t>
            </a:r>
            <a:r>
              <a:rPr lang="fr-FR" dirty="0">
                <a:sym typeface="Wingdings" panose="05000000000000000000" pitchFamily="2" charset="2"/>
              </a:rPr>
              <a:t> il fallait 14 jours pour un NVDIA M40 GPU soit 14 jours GPU </a:t>
            </a:r>
            <a:r>
              <a:rPr lang="fr-FR" sz="1200" b="0" i="0" kern="1200" dirty="0">
                <a:solidFill>
                  <a:schemeClr val="tx1"/>
                </a:solidFill>
                <a:effectLst/>
                <a:latin typeface="+mn-lt"/>
                <a:ea typeface="+mn-ea"/>
                <a:cs typeface="+mn-cs"/>
              </a:rPr>
              <a:t>(Graphics </a:t>
            </a:r>
            <a:r>
              <a:rPr lang="fr-FR" sz="1200" b="0" i="0" kern="1200" dirty="0" err="1">
                <a:solidFill>
                  <a:schemeClr val="tx1"/>
                </a:solidFill>
                <a:effectLst/>
                <a:latin typeface="+mn-lt"/>
                <a:ea typeface="+mn-ea"/>
                <a:cs typeface="+mn-cs"/>
              </a:rPr>
              <a:t>Processing</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Units</a:t>
            </a:r>
            <a:r>
              <a:rPr lang="fr-FR" sz="1200" b="0" i="0" kern="1200" dirty="0">
                <a:solidFill>
                  <a:schemeClr val="tx1"/>
                </a:solidFill>
                <a:effectLst/>
                <a:latin typeface="+mn-lt"/>
                <a:ea typeface="+mn-ea"/>
                <a:cs typeface="+mn-cs"/>
              </a:rPr>
              <a:t>))</a:t>
            </a:r>
            <a:endParaRPr lang="fr-FR" dirty="0">
              <a:sym typeface="Wingdings" panose="05000000000000000000" pitchFamily="2" charset="2"/>
            </a:endParaRP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53</a:t>
            </a:fld>
            <a:endParaRPr lang="fr-FR"/>
          </a:p>
        </p:txBody>
      </p:sp>
    </p:spTree>
    <p:extLst>
      <p:ext uri="{BB962C8B-B14F-4D97-AF65-F5344CB8AC3E}">
        <p14:creationId xmlns:p14="http://schemas.microsoft.com/office/powerpoint/2010/main" val="82169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176 milliards de paramètres entraînés avec 366 milliards de </a:t>
            </a:r>
            <a:r>
              <a:rPr lang="fr-FR" dirty="0" err="1"/>
              <a:t>tokens</a:t>
            </a:r>
            <a:r>
              <a:rPr lang="fr-FR" dirty="0"/>
              <a:t> soit environ 3 millions de livres il fallait </a:t>
            </a:r>
            <a:r>
              <a:rPr lang="fr-FR" dirty="0">
                <a:sym typeface="Wingdings" panose="05000000000000000000" pitchFamily="2" charset="2"/>
              </a:rPr>
              <a:t> 117 jours sur 384 GPU (génération A100) soit en jours GPU 44298 jours </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54</a:t>
            </a:fld>
            <a:endParaRPr lang="fr-FR"/>
          </a:p>
        </p:txBody>
      </p:sp>
    </p:spTree>
    <p:extLst>
      <p:ext uri="{BB962C8B-B14F-4D97-AF65-F5344CB8AC3E}">
        <p14:creationId xmlns:p14="http://schemas.microsoft.com/office/powerpoint/2010/main" val="372693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405 milliards de paramètres entraînés sur 15 trilliards de </a:t>
            </a:r>
            <a:r>
              <a:rPr lang="fr-FR" dirty="0" err="1"/>
              <a:t>tokens</a:t>
            </a:r>
            <a:r>
              <a:rPr lang="fr-FR" dirty="0"/>
              <a:t> ( 1 trilliard 10^21) il a fallu 54 jours sur 16384 GPU de génération H100</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55</a:t>
            </a:fld>
            <a:endParaRPr lang="fr-FR"/>
          </a:p>
        </p:txBody>
      </p:sp>
    </p:spTree>
    <p:extLst>
      <p:ext uri="{BB962C8B-B14F-4D97-AF65-F5344CB8AC3E}">
        <p14:creationId xmlns:p14="http://schemas.microsoft.com/office/powerpoint/2010/main" val="553615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132C6-74F9-6B3C-1ACF-8F7807C5175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78EAD7-CB82-3A8C-4FEC-1C1115EA50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BE180AF-5BCB-15D8-4B1B-843670ACC013}"/>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795C1182-9A0F-F8E2-4ECD-FAB7189BE2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B467E4-A10F-4E02-A722-F8D563D55CD3}"/>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24136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E1EE18-7CB6-6FED-026F-DE474E6C881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4475D28-42F3-55F4-F272-6A6AEE8A584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121AA8-9D4B-7CA1-5D2E-F2DA47E04E3E}"/>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B14B4A74-2AC1-FED2-C954-5B474A1EDC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D895EB2-C1AC-4AA5-862A-370CA6D18E3B}"/>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65441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F73A4E6-DFDC-7E8B-2EB6-FF87265F6FD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1DA8D8B-9623-314F-83D7-A0BA7880E5F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C0FF6CA-6534-399C-DE76-06F52F580A5B}"/>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0B0A0980-AA6D-F8BF-6277-A8D13C7715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69C11-EFC1-4D09-FB73-23422DA6B2D4}"/>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08624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834FBB-326D-D842-0F26-99EAC87A97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2E79D9-59BC-B0A8-CC58-EF7509EC80C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310270-B947-8E97-40E5-DD141A9C70B9}"/>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CC6DF2C8-2784-1832-B54D-71F58C4DC1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AC7030-6897-F8DE-EE66-6DABC357B8B8}"/>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94973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64FAEE-7CD5-FFBC-BB4F-4AF8AD17D4E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2F9EBD6-F461-CC60-79E8-C83BF15B80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289F68C-DDEC-1681-E9DD-D34963B04C20}"/>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9DA647CF-411A-238D-1E8B-DC76A8AE0C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347493-B206-049A-02AC-2F502E598AD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56066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D74E9-6BC3-9C2E-C689-A316F3AF91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554B29-8B2C-0891-D5E3-2356748D118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17BD533-E7BF-B5B5-DCDF-B5D284520E0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9ED418-CE01-2577-094E-B342C12940E2}"/>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6" name="Espace réservé du pied de page 5">
            <a:extLst>
              <a:ext uri="{FF2B5EF4-FFF2-40B4-BE49-F238E27FC236}">
                <a16:creationId xmlns:a16="http://schemas.microsoft.com/office/drawing/2014/main" id="{69A5CE57-6D50-EA5A-90F2-F7879DA569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76415CD-1F8E-EBD2-331F-352328BAD18C}"/>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347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120FE3-FABF-CB6A-4C09-08DA63C5317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B37C63F-EE7C-DF33-E8AE-8ABB1DBE5C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935A22-2884-CD5C-277D-05D9E9710C2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17A6D32-5F1B-06B6-73D0-3210B2972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D29E0A2-FA50-7F66-697E-789FF87B67C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C0445B2-E917-A3BD-3BFD-D97818D12C8C}"/>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8" name="Espace réservé du pied de page 7">
            <a:extLst>
              <a:ext uri="{FF2B5EF4-FFF2-40B4-BE49-F238E27FC236}">
                <a16:creationId xmlns:a16="http://schemas.microsoft.com/office/drawing/2014/main" id="{BB543CF4-2F15-3A11-DDC2-3CEB228CC2E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4CA3725-B690-94C1-4EAF-0086E94107BF}"/>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6510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8DDD-1BE4-4D44-D95E-C2F0AD49988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DAF11-0A08-6AF6-FF39-B858D735DD18}"/>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4" name="Espace réservé du pied de page 3">
            <a:extLst>
              <a:ext uri="{FF2B5EF4-FFF2-40B4-BE49-F238E27FC236}">
                <a16:creationId xmlns:a16="http://schemas.microsoft.com/office/drawing/2014/main" id="{335A7B38-F901-15D2-AE05-62833D7AB04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98781D9-FF8D-6E56-B96D-7C6F7CA82F2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48388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7E2F73B-8EDA-1EDD-EFC1-6189D980E554}"/>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3" name="Espace réservé du pied de page 2">
            <a:extLst>
              <a:ext uri="{FF2B5EF4-FFF2-40B4-BE49-F238E27FC236}">
                <a16:creationId xmlns:a16="http://schemas.microsoft.com/office/drawing/2014/main" id="{5D40B162-7506-B6B3-0B36-47186435422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E0313D4-4727-0E19-B7C1-BDCF9FB15BA7}"/>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1929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0D914-E25C-7831-51BD-612C89F5F3D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32658B8-8E9E-7580-99C2-56446A5CD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6E8F89E-4115-16E0-DD73-C14C6BB4B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D70CBD8-1C2D-DA59-5459-0E0EC080A773}"/>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6" name="Espace réservé du pied de page 5">
            <a:extLst>
              <a:ext uri="{FF2B5EF4-FFF2-40B4-BE49-F238E27FC236}">
                <a16:creationId xmlns:a16="http://schemas.microsoft.com/office/drawing/2014/main" id="{6B109569-5BD2-74A4-EF08-23C9CC7CA9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567EB6E-0460-7816-558C-E1169ACCF8F1}"/>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208394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B73E1E-73A7-AE52-FEC0-7BA1CCB8CE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4659E33-5BAA-0A81-AD79-7BAC254241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D924247-9798-8A77-1367-193F26D12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ED8239-6EBA-FA33-A017-A84DEE511EE8}"/>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6" name="Espace réservé du pied de page 5">
            <a:extLst>
              <a:ext uri="{FF2B5EF4-FFF2-40B4-BE49-F238E27FC236}">
                <a16:creationId xmlns:a16="http://schemas.microsoft.com/office/drawing/2014/main" id="{BD1279B6-F5FA-562F-CBF5-621E9777BBE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46DF86C-D695-FFB3-5158-24E2DB4A01ED}"/>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13155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C4AD0A-1984-ED0A-A08B-B2EEC675C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48AC1E-5643-042C-35D1-62293F25E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7F9EC-FF9C-5C44-2C4C-CF6AB4FDB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BB054373-F09F-A4B4-FFDE-4EDB26CA30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7F2BFC7-EE25-514E-BEDA-08FD2674E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A5AAC6-AA02-4D82-9660-64BF85A399FC}" type="slidenum">
              <a:rPr lang="fr-FR" smtClean="0"/>
              <a:t>‹N°›</a:t>
            </a:fld>
            <a:endParaRPr lang="fr-FR"/>
          </a:p>
        </p:txBody>
      </p:sp>
    </p:spTree>
    <p:extLst>
      <p:ext uri="{BB962C8B-B14F-4D97-AF65-F5344CB8AC3E}">
        <p14:creationId xmlns:p14="http://schemas.microsoft.com/office/powerpoint/2010/main" val="4244598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en.wikipedia.org/wiki/Intelligence#cite_ref-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ynapses-lamap.org/2020/04/02/que-peut-on-dire-de-lidee-dintelligences-multiples-et-de-son-application-en-class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r.wikipedia.org/wiki/Cybern%C3%A9tique"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fr.wikipedia.org/wiki/Science_de_l%27information" TargetMode="External"/><Relationship Id="rId4" Type="http://schemas.openxmlformats.org/officeDocument/2006/relationships/hyperlink" Target="https://fr.wikipedia.org/wiki/Sciences_cognitive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latform.openai.com/docs/guides/text-generation" TargetMode="External"/><Relationship Id="rId2" Type="http://schemas.openxmlformats.org/officeDocument/2006/relationships/hyperlink" Target="https://moebio.com/mind/" TargetMode="External"/><Relationship Id="rId1" Type="http://schemas.openxmlformats.org/officeDocument/2006/relationships/slideLayout" Target="../slideLayouts/slideLayout2.xml"/><Relationship Id="rId4" Type="http://schemas.openxmlformats.org/officeDocument/2006/relationships/hyperlink" Target="https://poloclub.github.io/transformer-explainer/"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hyperlink" Target="https://www.top500.org/"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List_of_datasets_for_machine-learning_research"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daniellejwilliams.com/_files/ugd/a6ff55_a935f9bb9c7643f89fbe8d2836bc3504.pdf" TargetMode="External"/><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www.perspectives-ia.fr/wp-content/uploads/2021/02/Guide-daccompagnement-V25012021.pdf" TargetMode="External"/><Relationship Id="rId3" Type="http://schemas.openxmlformats.org/officeDocument/2006/relationships/hyperlink" Target="https://www.radiofrance.fr/franceculture/podcasts/serie-l-ia-l-intelligence-artificielle" TargetMode="External"/><Relationship Id="rId7" Type="http://schemas.openxmlformats.org/officeDocument/2006/relationships/hyperlink" Target="https://ia.ac-versailles.fr/IMG/pdf/guide_ia_-_inspe_cre_teil_-_mars_2025.pdf" TargetMode="External"/><Relationship Id="rId2" Type="http://schemas.openxmlformats.org/officeDocument/2006/relationships/hyperlink" Target="https://www.youtube.com/watch?v=dZi0ThSlM2k&amp;t=1s&amp;ab_channel=Techniquesdel%27Ing%C3%A9nieur-EditionsT.I." TargetMode="External"/><Relationship Id="rId1" Type="http://schemas.openxmlformats.org/officeDocument/2006/relationships/slideLayout" Target="../slideLayouts/slideLayout2.xml"/><Relationship Id="rId6" Type="http://schemas.openxmlformats.org/officeDocument/2006/relationships/hyperlink" Target="https://www.college-de-france.fr/fr/agenda/colloque/implications-philosophiques-de-ia" TargetMode="External"/><Relationship Id="rId5" Type="http://schemas.openxmlformats.org/officeDocument/2006/relationships/hyperlink" Target="https://www.college-de-france.fr/fr/agenda/colloque/ia-et-ses-defis" TargetMode="External"/><Relationship Id="rId10" Type="http://schemas.openxmlformats.org/officeDocument/2006/relationships/hyperlink" Target="https://youtu.be/eDY9FUT5ces?si=HYUtjPuImPzHcf0o" TargetMode="External"/><Relationship Id="rId4" Type="http://schemas.openxmlformats.org/officeDocument/2006/relationships/hyperlink" Target="https://fidle.cnrs.fr/w3/programme.html" TargetMode="External"/><Relationship Id="rId9" Type="http://schemas.openxmlformats.org/officeDocument/2006/relationships/hyperlink" Target="https://www.unige.ch/numerique/fr/plan-daction/ia1/accueil/guide-pratique-i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F1A2347-D99F-053F-FD6D-A45F05A37062}"/>
              </a:ext>
            </a:extLst>
          </p:cNvPr>
          <p:cNvSpPr txBox="1"/>
          <p:nvPr/>
        </p:nvSpPr>
        <p:spPr>
          <a:xfrm>
            <a:off x="582384" y="2105561"/>
            <a:ext cx="11027230" cy="1323439"/>
          </a:xfrm>
          <a:prstGeom prst="rect">
            <a:avLst/>
          </a:prstGeom>
          <a:noFill/>
        </p:spPr>
        <p:txBody>
          <a:bodyPr wrap="square" rtlCol="0">
            <a:spAutoFit/>
          </a:bodyPr>
          <a:lstStyle/>
          <a:p>
            <a:pPr algn="ctr"/>
            <a:r>
              <a:rPr lang="fr-FR" sz="4800" b="1" dirty="0"/>
              <a:t>Introduction à l’</a:t>
            </a:r>
            <a:r>
              <a:rPr lang="fr-FR" sz="4800" b="1" dirty="0">
                <a:solidFill>
                  <a:schemeClr val="accent1">
                    <a:lumMod val="40000"/>
                    <a:lumOff val="60000"/>
                  </a:schemeClr>
                </a:solidFill>
              </a:rPr>
              <a:t>Intelligence Artificielle</a:t>
            </a:r>
          </a:p>
          <a:p>
            <a:pPr algn="ctr"/>
            <a:r>
              <a:rPr lang="fr-FR" sz="3200" b="1" dirty="0"/>
              <a:t>Bases, concepts et histoire</a:t>
            </a:r>
          </a:p>
        </p:txBody>
      </p:sp>
      <p:pic>
        <p:nvPicPr>
          <p:cNvPr id="4" name="Image 3" descr="Une image contenant texte, Police, capture d’écran, Graphique&#10;&#10;Le contenu généré par l’IA peut être incorrect.">
            <a:extLst>
              <a:ext uri="{FF2B5EF4-FFF2-40B4-BE49-F238E27FC236}">
                <a16:creationId xmlns:a16="http://schemas.microsoft.com/office/drawing/2014/main" id="{C5F77749-9E82-B0B9-0034-6F823AB51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665" y="3839979"/>
            <a:ext cx="1658669" cy="1770604"/>
          </a:xfrm>
          <a:prstGeom prst="rect">
            <a:avLst/>
          </a:prstGeom>
        </p:spPr>
      </p:pic>
      <p:sp>
        <p:nvSpPr>
          <p:cNvPr id="3" name="Espace réservé de la date 2">
            <a:extLst>
              <a:ext uri="{FF2B5EF4-FFF2-40B4-BE49-F238E27FC236}">
                <a16:creationId xmlns:a16="http://schemas.microsoft.com/office/drawing/2014/main" id="{E7AB4B64-723D-BE2B-B851-59025877323D}"/>
              </a:ext>
            </a:extLst>
          </p:cNvPr>
          <p:cNvSpPr>
            <a:spLocks noGrp="1"/>
          </p:cNvSpPr>
          <p:nvPr>
            <p:ph type="dt" sz="half" idx="10"/>
          </p:nvPr>
        </p:nvSpPr>
        <p:spPr/>
        <p:txBody>
          <a:bodyPr/>
          <a:lstStyle/>
          <a:p>
            <a:fld id="{1EA50B80-2F59-4989-A4CC-00F2D6525379}" type="datetime1">
              <a:rPr lang="fr-FR" smtClean="0"/>
              <a:t>04/12/2025</a:t>
            </a:fld>
            <a:endParaRPr lang="fr-FR"/>
          </a:p>
        </p:txBody>
      </p:sp>
    </p:spTree>
    <p:extLst>
      <p:ext uri="{BB962C8B-B14F-4D97-AF65-F5344CB8AC3E}">
        <p14:creationId xmlns:p14="http://schemas.microsoft.com/office/powerpoint/2010/main" val="49839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fleur, plante&#10;&#10;Le contenu généré par l’IA peut être incorrect.">
            <a:extLst>
              <a:ext uri="{FF2B5EF4-FFF2-40B4-BE49-F238E27FC236}">
                <a16:creationId xmlns:a16="http://schemas.microsoft.com/office/drawing/2014/main" id="{707DE7FC-8F0C-85CB-8381-4A1C33F2A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98" y="596840"/>
            <a:ext cx="11190003" cy="5664320"/>
          </a:xfrm>
          <a:prstGeom prst="rect">
            <a:avLst/>
          </a:prstGeom>
        </p:spPr>
      </p:pic>
      <p:sp>
        <p:nvSpPr>
          <p:cNvPr id="2" name="ZoneTexte 1">
            <a:extLst>
              <a:ext uri="{FF2B5EF4-FFF2-40B4-BE49-F238E27FC236}">
                <a16:creationId xmlns:a16="http://schemas.microsoft.com/office/drawing/2014/main" id="{0186D7DE-2B0E-A223-A493-A536673D8DEF}"/>
              </a:ext>
            </a:extLst>
          </p:cNvPr>
          <p:cNvSpPr txBox="1"/>
          <p:nvPr/>
        </p:nvSpPr>
        <p:spPr>
          <a:xfrm>
            <a:off x="947057" y="6340929"/>
            <a:ext cx="5883729" cy="369332"/>
          </a:xfrm>
          <a:prstGeom prst="rect">
            <a:avLst/>
          </a:prstGeom>
          <a:noFill/>
        </p:spPr>
        <p:txBody>
          <a:bodyPr wrap="square" rtlCol="0">
            <a:spAutoFit/>
          </a:bodyPr>
          <a:lstStyle/>
          <a:p>
            <a:r>
              <a:rPr lang="fr-FR" dirty="0">
                <a:hlinkClick r:id="rId4" tooltip="Wikipedia"/>
              </a:rPr>
              <a:t>https://en.wikipedia.org/wiki/Intelligence#cite_ref-1</a:t>
            </a:r>
            <a:endParaRPr lang="fr-FR" dirty="0"/>
          </a:p>
        </p:txBody>
      </p:sp>
    </p:spTree>
    <p:extLst>
      <p:ext uri="{BB962C8B-B14F-4D97-AF65-F5344CB8AC3E}">
        <p14:creationId xmlns:p14="http://schemas.microsoft.com/office/powerpoint/2010/main" val="138218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carte de visite, Police, capture d’écran&#10;&#10;Le contenu généré par l’IA peut être incorrect.">
            <a:extLst>
              <a:ext uri="{FF2B5EF4-FFF2-40B4-BE49-F238E27FC236}">
                <a16:creationId xmlns:a16="http://schemas.microsoft.com/office/drawing/2014/main" id="{7D9CB265-0CB1-15A6-3A8A-CF99ED2E9F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894" y="702530"/>
            <a:ext cx="11404212" cy="5452939"/>
          </a:xfrm>
        </p:spPr>
      </p:pic>
    </p:spTree>
    <p:extLst>
      <p:ext uri="{BB962C8B-B14F-4D97-AF65-F5344CB8AC3E}">
        <p14:creationId xmlns:p14="http://schemas.microsoft.com/office/powerpoint/2010/main" val="298054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14F90-C43E-9BFF-8805-D56E5AB492A5}"/>
              </a:ext>
            </a:extLst>
          </p:cNvPr>
          <p:cNvSpPr>
            <a:spLocks noGrp="1"/>
          </p:cNvSpPr>
          <p:nvPr>
            <p:ph idx="1"/>
          </p:nvPr>
        </p:nvSpPr>
        <p:spPr>
          <a:xfrm>
            <a:off x="772391" y="238991"/>
            <a:ext cx="10515600" cy="5817734"/>
          </a:xfrm>
        </p:spPr>
        <p:txBody>
          <a:bodyPr>
            <a:normAutofit/>
          </a:bodyPr>
          <a:lstStyle/>
          <a:p>
            <a:pPr marL="0" indent="0">
              <a:buNone/>
            </a:pPr>
            <a:r>
              <a:rPr lang="fr-FR" sz="2400" dirty="0"/>
              <a:t>D'un point de vue plus scientifique, Howard Gardner (</a:t>
            </a:r>
            <a:r>
              <a:rPr lang="fr-FR" sz="2400" i="1" dirty="0"/>
              <a:t>Gardner, H. Intelligences multiples -1993</a:t>
            </a:r>
            <a:r>
              <a:rPr lang="fr-FR" i="1" dirty="0"/>
              <a:t>)</a:t>
            </a:r>
            <a:r>
              <a:rPr lang="fr-FR" sz="2400" dirty="0"/>
              <a:t>à travers sa théorie des intelligences multiples, discute aujourd'hui de 8 types d'intelligence :</a:t>
            </a:r>
          </a:p>
          <a:p>
            <a:r>
              <a:rPr lang="fr-FR" sz="2400" dirty="0"/>
              <a:t>L'intelligence linguistique (ou capacité à s'exprimer)</a:t>
            </a:r>
          </a:p>
          <a:p>
            <a:r>
              <a:rPr lang="fr-FR" sz="2400" dirty="0"/>
              <a:t>l'intelligence logico-mathématique (ou capacité à penser de manière abstraite et à raisonner)</a:t>
            </a:r>
          </a:p>
          <a:p>
            <a:r>
              <a:rPr lang="fr-FR" sz="2400" dirty="0"/>
              <a:t>l'intelligence intrapersonnelle (ou capacité à se connaître soi-même)</a:t>
            </a:r>
          </a:p>
          <a:p>
            <a:r>
              <a:rPr lang="fr-FR" sz="2400" dirty="0"/>
              <a:t>l'intelligence interpersonnelle (ou capacité à interagir les uns avec les autres)</a:t>
            </a:r>
          </a:p>
          <a:p>
            <a:r>
              <a:rPr lang="fr-FR" sz="2400" dirty="0"/>
              <a:t>l'intelligence kinesthésique (ou capacité à utiliser son corps)</a:t>
            </a:r>
          </a:p>
          <a:p>
            <a:r>
              <a:rPr lang="fr-FR" sz="2400" dirty="0"/>
              <a:t>l'intelligence musicale (ou capacité à créer, reproduire, reconnaître des sons, des rythmes, des mélodies)</a:t>
            </a:r>
          </a:p>
          <a:p>
            <a:r>
              <a:rPr lang="fr-FR" sz="2400" dirty="0"/>
              <a:t>l'intelligence visuelle et spatiale (ou capacité à se repérer dans l'espace)</a:t>
            </a:r>
          </a:p>
          <a:p>
            <a:r>
              <a:rPr lang="fr-FR" sz="2400" dirty="0"/>
              <a:t> l'intelligence naturelle (ou capacité à comprendre et à interagir avec la nature)</a:t>
            </a:r>
          </a:p>
        </p:txBody>
      </p:sp>
      <p:sp>
        <p:nvSpPr>
          <p:cNvPr id="2" name="ZoneTexte 1">
            <a:extLst>
              <a:ext uri="{FF2B5EF4-FFF2-40B4-BE49-F238E27FC236}">
                <a16:creationId xmlns:a16="http://schemas.microsoft.com/office/drawing/2014/main" id="{18BE86E4-6FC2-173A-702C-22A2DEC7A452}"/>
              </a:ext>
            </a:extLst>
          </p:cNvPr>
          <p:cNvSpPr txBox="1"/>
          <p:nvPr/>
        </p:nvSpPr>
        <p:spPr>
          <a:xfrm>
            <a:off x="1039586" y="6056725"/>
            <a:ext cx="9601200" cy="646331"/>
          </a:xfrm>
          <a:prstGeom prst="rect">
            <a:avLst/>
          </a:prstGeom>
          <a:noFill/>
        </p:spPr>
        <p:txBody>
          <a:bodyPr wrap="square" rtlCol="0">
            <a:spAutoFit/>
          </a:bodyPr>
          <a:lstStyle/>
          <a:p>
            <a:r>
              <a:rPr lang="fr-FR" dirty="0">
                <a:hlinkClick r:id="rId3"/>
              </a:rPr>
              <a:t>https://synapses-lamap.org/2020/04/02/que-peut-on-dire-de-lidee-dintelligences-multiples-et-de-son-application-en-classe/</a:t>
            </a:r>
            <a:endParaRPr lang="fr-FR" dirty="0"/>
          </a:p>
        </p:txBody>
      </p:sp>
    </p:spTree>
    <p:extLst>
      <p:ext uri="{BB962C8B-B14F-4D97-AF65-F5344CB8AC3E}">
        <p14:creationId xmlns:p14="http://schemas.microsoft.com/office/powerpoint/2010/main" val="182221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4F9122-7641-F3C6-01F0-CAE64C3F99A8}"/>
              </a:ext>
            </a:extLst>
          </p:cNvPr>
          <p:cNvSpPr>
            <a:spLocks noGrp="1"/>
          </p:cNvSpPr>
          <p:nvPr>
            <p:ph type="title"/>
          </p:nvPr>
        </p:nvSpPr>
        <p:spPr>
          <a:xfrm>
            <a:off x="838200" y="365126"/>
            <a:ext cx="10515600" cy="952046"/>
          </a:xfrm>
        </p:spPr>
        <p:txBody>
          <a:bodyPr>
            <a:normAutofit fontScale="90000"/>
          </a:bodyPr>
          <a:lstStyle/>
          <a:p>
            <a:r>
              <a:rPr lang="fr-FR" sz="3100" b="1" dirty="0"/>
              <a:t>L'intelligence artificielle, de quelle forme d'intelligence s'agit-il ?</a:t>
            </a:r>
            <a:br>
              <a:rPr lang="fr-FR" b="1" dirty="0"/>
            </a:br>
            <a:endParaRPr lang="fr-FR" dirty="0"/>
          </a:p>
        </p:txBody>
      </p:sp>
      <p:sp>
        <p:nvSpPr>
          <p:cNvPr id="3" name="Espace réservé du contenu 2">
            <a:extLst>
              <a:ext uri="{FF2B5EF4-FFF2-40B4-BE49-F238E27FC236}">
                <a16:creationId xmlns:a16="http://schemas.microsoft.com/office/drawing/2014/main" id="{C9D63AC6-1A80-843F-5968-CD63AC32DE74}"/>
              </a:ext>
            </a:extLst>
          </p:cNvPr>
          <p:cNvSpPr>
            <a:spLocks noGrp="1"/>
          </p:cNvSpPr>
          <p:nvPr>
            <p:ph idx="1"/>
          </p:nvPr>
        </p:nvSpPr>
        <p:spPr>
          <a:xfrm>
            <a:off x="838200" y="1028700"/>
            <a:ext cx="10515600" cy="5148263"/>
          </a:xfrm>
        </p:spPr>
        <p:txBody>
          <a:bodyPr/>
          <a:lstStyle/>
          <a:p>
            <a:pPr marL="0" indent="0">
              <a:buNone/>
            </a:pPr>
            <a:r>
              <a:rPr lang="fr-FR" dirty="0"/>
              <a:t> l'intelligence artificielle est « l'ensemble des théories et des techniques mises en œuvre pour créer des machines capables de simuler l'intelligence humaine »</a:t>
            </a:r>
          </a:p>
          <a:p>
            <a:pPr marL="0" indent="0">
              <a:buNone/>
            </a:pPr>
            <a:endParaRPr lang="fr-FR" dirty="0"/>
          </a:p>
          <a:p>
            <a:pPr marL="0" indent="0">
              <a:buNone/>
            </a:pPr>
            <a:r>
              <a:rPr lang="fr-FR" dirty="0"/>
              <a:t>les grands principes de la logique et du raisonnement, que sont les principes de déduction, d'induction ou d'inférence que nous utilisons dans notre raisonnement quotidien pour prendre des décisions, sont également les grands principes des familles de méthodes de l'IA.</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24311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7A9BE97-A16F-A3C6-74E1-A3AD2BF980D5}"/>
              </a:ext>
            </a:extLst>
          </p:cNvPr>
          <p:cNvPicPr>
            <a:picLocks noChangeAspect="1"/>
          </p:cNvPicPr>
          <p:nvPr/>
        </p:nvPicPr>
        <p:blipFill>
          <a:blip r:embed="rId2"/>
          <a:stretch>
            <a:fillRect/>
          </a:stretch>
        </p:blipFill>
        <p:spPr>
          <a:xfrm>
            <a:off x="1452562" y="721995"/>
            <a:ext cx="9286875" cy="5048250"/>
          </a:xfrm>
          <a:prstGeom prst="rect">
            <a:avLst/>
          </a:prstGeom>
        </p:spPr>
      </p:pic>
    </p:spTree>
    <p:extLst>
      <p:ext uri="{BB962C8B-B14F-4D97-AF65-F5344CB8AC3E}">
        <p14:creationId xmlns:p14="http://schemas.microsoft.com/office/powerpoint/2010/main" val="248211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57C36-94B9-3263-2A5C-6BD5B7E8F2EC}"/>
              </a:ext>
            </a:extLst>
          </p:cNvPr>
          <p:cNvSpPr>
            <a:spLocks noGrp="1"/>
          </p:cNvSpPr>
          <p:nvPr>
            <p:ph type="title"/>
          </p:nvPr>
        </p:nvSpPr>
        <p:spPr>
          <a:xfrm>
            <a:off x="293915" y="75158"/>
            <a:ext cx="10515600" cy="1325563"/>
          </a:xfrm>
        </p:spPr>
        <p:txBody>
          <a:bodyPr>
            <a:normAutofit/>
          </a:bodyPr>
          <a:lstStyle/>
          <a:p>
            <a:r>
              <a:rPr lang="fr-FR" sz="3600" dirty="0"/>
              <a:t>Mais ce n’est pas que ça !</a:t>
            </a:r>
          </a:p>
        </p:txBody>
      </p:sp>
      <p:pic>
        <p:nvPicPr>
          <p:cNvPr id="5" name="Espace réservé du contenu 4">
            <a:extLst>
              <a:ext uri="{FF2B5EF4-FFF2-40B4-BE49-F238E27FC236}">
                <a16:creationId xmlns:a16="http://schemas.microsoft.com/office/drawing/2014/main" id="{846FB55E-94C3-B6D7-A7DF-D7720A5288F5}"/>
              </a:ext>
            </a:extLst>
          </p:cNvPr>
          <p:cNvPicPr>
            <a:picLocks noGrp="1" noChangeAspect="1"/>
          </p:cNvPicPr>
          <p:nvPr>
            <p:ph idx="1"/>
          </p:nvPr>
        </p:nvPicPr>
        <p:blipFill>
          <a:blip r:embed="rId2"/>
          <a:stretch>
            <a:fillRect/>
          </a:stretch>
        </p:blipFill>
        <p:spPr>
          <a:xfrm>
            <a:off x="2159336" y="1135174"/>
            <a:ext cx="7873328" cy="5188747"/>
          </a:xfrm>
        </p:spPr>
      </p:pic>
    </p:spTree>
    <p:extLst>
      <p:ext uri="{BB962C8B-B14F-4D97-AF65-F5344CB8AC3E}">
        <p14:creationId xmlns:p14="http://schemas.microsoft.com/office/powerpoint/2010/main" val="4032070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97E26C9-3976-EA41-A987-F05010D263DA}"/>
              </a:ext>
            </a:extLst>
          </p:cNvPr>
          <p:cNvPicPr>
            <a:picLocks noGrp="1" noChangeAspect="1"/>
          </p:cNvPicPr>
          <p:nvPr>
            <p:ph idx="1"/>
          </p:nvPr>
        </p:nvPicPr>
        <p:blipFill>
          <a:blip r:embed="rId2"/>
          <a:stretch>
            <a:fillRect/>
          </a:stretch>
        </p:blipFill>
        <p:spPr>
          <a:xfrm>
            <a:off x="498911" y="506186"/>
            <a:ext cx="11194178" cy="5845628"/>
          </a:xfrm>
        </p:spPr>
      </p:pic>
    </p:spTree>
    <p:extLst>
      <p:ext uri="{BB962C8B-B14F-4D97-AF65-F5344CB8AC3E}">
        <p14:creationId xmlns:p14="http://schemas.microsoft.com/office/powerpoint/2010/main" val="4070346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C373EEF-FB2D-800B-75DB-8EFEA52BF6D6}"/>
              </a:ext>
            </a:extLst>
          </p:cNvPr>
          <p:cNvPicPr>
            <a:picLocks noGrp="1" noChangeAspect="1"/>
          </p:cNvPicPr>
          <p:nvPr>
            <p:ph idx="1"/>
          </p:nvPr>
        </p:nvPicPr>
        <p:blipFill>
          <a:blip r:embed="rId2"/>
          <a:stretch>
            <a:fillRect/>
          </a:stretch>
        </p:blipFill>
        <p:spPr>
          <a:xfrm>
            <a:off x="79709" y="195944"/>
            <a:ext cx="12032581" cy="5480277"/>
          </a:xfrm>
        </p:spPr>
      </p:pic>
    </p:spTree>
    <p:extLst>
      <p:ext uri="{BB962C8B-B14F-4D97-AF65-F5344CB8AC3E}">
        <p14:creationId xmlns:p14="http://schemas.microsoft.com/office/powerpoint/2010/main" val="221027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362E7DD-2C3C-B26C-4CA4-2C2C7E14166F}"/>
              </a:ext>
            </a:extLst>
          </p:cNvPr>
          <p:cNvPicPr>
            <a:picLocks noGrp="1" noChangeAspect="1"/>
          </p:cNvPicPr>
          <p:nvPr>
            <p:ph idx="1"/>
          </p:nvPr>
        </p:nvPicPr>
        <p:blipFill>
          <a:blip r:embed="rId2"/>
          <a:stretch>
            <a:fillRect/>
          </a:stretch>
        </p:blipFill>
        <p:spPr>
          <a:xfrm>
            <a:off x="93133" y="114300"/>
            <a:ext cx="11472092" cy="6057900"/>
          </a:xfrm>
        </p:spPr>
      </p:pic>
    </p:spTree>
    <p:extLst>
      <p:ext uri="{BB962C8B-B14F-4D97-AF65-F5344CB8AC3E}">
        <p14:creationId xmlns:p14="http://schemas.microsoft.com/office/powerpoint/2010/main" val="1332820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Espace réservé du contenu 8">
            <a:extLst>
              <a:ext uri="{FF2B5EF4-FFF2-40B4-BE49-F238E27FC236}">
                <a16:creationId xmlns:a16="http://schemas.microsoft.com/office/drawing/2014/main" id="{E988C437-B775-EADD-D32E-6DDEED2AF6A8}"/>
              </a:ext>
            </a:extLst>
          </p:cNvPr>
          <p:cNvPicPr>
            <a:picLocks noGrp="1" noChangeAspect="1"/>
          </p:cNvPicPr>
          <p:nvPr>
            <p:ph idx="1"/>
          </p:nvPr>
        </p:nvPicPr>
        <p:blipFill>
          <a:blip r:embed="rId2"/>
          <a:stretch>
            <a:fillRect/>
          </a:stretch>
        </p:blipFill>
        <p:spPr>
          <a:xfrm>
            <a:off x="824699" y="188756"/>
            <a:ext cx="10542601" cy="6480488"/>
          </a:xfrm>
        </p:spPr>
      </p:pic>
    </p:spTree>
    <p:extLst>
      <p:ext uri="{BB962C8B-B14F-4D97-AF65-F5344CB8AC3E}">
        <p14:creationId xmlns:p14="http://schemas.microsoft.com/office/powerpoint/2010/main" val="1634646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2C134E9-B24E-ACF0-5C65-45C4E86D8104}"/>
              </a:ext>
            </a:extLst>
          </p:cNvPr>
          <p:cNvSpPr>
            <a:spLocks noGrp="1"/>
          </p:cNvSpPr>
          <p:nvPr>
            <p:ph idx="1"/>
          </p:nvPr>
        </p:nvSpPr>
        <p:spPr>
          <a:xfrm>
            <a:off x="757687" y="870969"/>
            <a:ext cx="10515600" cy="4351338"/>
          </a:xfrm>
        </p:spPr>
        <p:txBody>
          <a:bodyPr/>
          <a:lstStyle/>
          <a:p>
            <a:r>
              <a:rPr lang="fr-FR" sz="4000" b="1"/>
              <a:t>C'est quoi l'IA pour vous ?</a:t>
            </a:r>
          </a:p>
          <a:p>
            <a:pPr marL="0" indent="0">
              <a:buNone/>
            </a:pPr>
            <a:endParaRPr lang="fr-FR"/>
          </a:p>
          <a:p>
            <a:pPr lvl="0" fontAlgn="base"/>
            <a:r>
              <a:rPr lang="fr-FR"/>
              <a:t>Tour de table rapide : "Citez une IA que vous connaissez ou utilisez au quotidien." (Ex: GPS, Siri/Gemini, Netflix, </a:t>
            </a:r>
            <a:r>
              <a:rPr lang="fr-FR" err="1"/>
              <a:t>ChatGPT</a:t>
            </a:r>
            <a:r>
              <a:rPr lang="fr-FR"/>
              <a:t>, </a:t>
            </a:r>
            <a:r>
              <a:rPr lang="fr-FR" err="1"/>
              <a:t>Midjourney</a:t>
            </a:r>
            <a:r>
              <a:rPr lang="fr-FR"/>
              <a:t>...).</a:t>
            </a:r>
          </a:p>
          <a:p>
            <a:pPr lvl="0" fontAlgn="base"/>
            <a:r>
              <a:rPr lang="fr-FR" b="1"/>
              <a:t>Discussion :</a:t>
            </a:r>
            <a:r>
              <a:rPr lang="fr-FR"/>
              <a:t> Qu'est-ce que ces outils ont en commun ? Quelles sont vos premières impressions (enthousiasme, méfiance) ?</a:t>
            </a:r>
          </a:p>
          <a:p>
            <a:pPr lvl="0" fontAlgn="base"/>
            <a:r>
              <a:rPr lang="fr-FR" b="1"/>
              <a:t>Et pourquoi faire ?</a:t>
            </a:r>
          </a:p>
          <a:p>
            <a:pPr marL="0" indent="0">
              <a:buNone/>
            </a:pPr>
            <a:endParaRPr lang="fr-FR"/>
          </a:p>
        </p:txBody>
      </p:sp>
    </p:spTree>
    <p:extLst>
      <p:ext uri="{BB962C8B-B14F-4D97-AF65-F5344CB8AC3E}">
        <p14:creationId xmlns:p14="http://schemas.microsoft.com/office/powerpoint/2010/main" val="422426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capture d’écran, ligne, Police&#10;&#10;Le contenu généré par l’IA peut être incorrect.">
            <a:extLst>
              <a:ext uri="{FF2B5EF4-FFF2-40B4-BE49-F238E27FC236}">
                <a16:creationId xmlns:a16="http://schemas.microsoft.com/office/drawing/2014/main" id="{ACC15FC6-BB35-C962-7796-E9347C88FC15}"/>
              </a:ext>
            </a:extLst>
          </p:cNvPr>
          <p:cNvPicPr>
            <a:picLocks noGrp="1" noChangeAspect="1"/>
          </p:cNvPicPr>
          <p:nvPr>
            <p:ph idx="1"/>
          </p:nvPr>
        </p:nvPicPr>
        <p:blipFill>
          <a:blip r:embed="rId2"/>
          <a:srcRect b="5875"/>
          <a:stretch>
            <a:fillRect/>
          </a:stretch>
        </p:blipFill>
        <p:spPr>
          <a:xfrm>
            <a:off x="20" y="1282"/>
            <a:ext cx="12191980" cy="6856718"/>
          </a:xfrm>
          <a:prstGeom prst="rect">
            <a:avLst/>
          </a:prstGeom>
        </p:spPr>
      </p:pic>
    </p:spTree>
    <p:extLst>
      <p:ext uri="{BB962C8B-B14F-4D97-AF65-F5344CB8AC3E}">
        <p14:creationId xmlns:p14="http://schemas.microsoft.com/office/powerpoint/2010/main" val="191042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Espace réservé du contenu 10">
            <a:extLst>
              <a:ext uri="{FF2B5EF4-FFF2-40B4-BE49-F238E27FC236}">
                <a16:creationId xmlns:a16="http://schemas.microsoft.com/office/drawing/2014/main" id="{68E81639-22AD-BFC9-F8DC-9052269D273F}"/>
              </a:ext>
            </a:extLst>
          </p:cNvPr>
          <p:cNvPicPr>
            <a:picLocks noGrp="1" noChangeAspect="1"/>
          </p:cNvPicPr>
          <p:nvPr>
            <p:ph idx="1"/>
          </p:nvPr>
        </p:nvPicPr>
        <p:blipFill>
          <a:blip r:embed="rId2"/>
          <a:stretch>
            <a:fillRect/>
          </a:stretch>
        </p:blipFill>
        <p:spPr>
          <a:xfrm>
            <a:off x="382073" y="353311"/>
            <a:ext cx="11427853" cy="6151378"/>
          </a:xfrm>
        </p:spPr>
      </p:pic>
    </p:spTree>
    <p:extLst>
      <p:ext uri="{BB962C8B-B14F-4D97-AF65-F5344CB8AC3E}">
        <p14:creationId xmlns:p14="http://schemas.microsoft.com/office/powerpoint/2010/main" val="136520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B7A1DBC-0A1E-2171-0B61-6C52DCA256B5}"/>
              </a:ext>
            </a:extLst>
          </p:cNvPr>
          <p:cNvPicPr>
            <a:picLocks noGrp="1" noChangeAspect="1"/>
          </p:cNvPicPr>
          <p:nvPr>
            <p:ph idx="1"/>
          </p:nvPr>
        </p:nvPicPr>
        <p:blipFill>
          <a:blip r:embed="rId2"/>
          <a:stretch>
            <a:fillRect/>
          </a:stretch>
        </p:blipFill>
        <p:spPr>
          <a:xfrm>
            <a:off x="969838" y="138187"/>
            <a:ext cx="10252324" cy="6581626"/>
          </a:xfrm>
        </p:spPr>
      </p:pic>
    </p:spTree>
    <p:extLst>
      <p:ext uri="{BB962C8B-B14F-4D97-AF65-F5344CB8AC3E}">
        <p14:creationId xmlns:p14="http://schemas.microsoft.com/office/powerpoint/2010/main" val="324805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9C0A621D-93B9-3630-0750-6B258F54AE39}"/>
              </a:ext>
            </a:extLst>
          </p:cNvPr>
          <p:cNvPicPr>
            <a:picLocks noGrp="1" noChangeAspect="1"/>
          </p:cNvPicPr>
          <p:nvPr>
            <p:ph idx="1"/>
          </p:nvPr>
        </p:nvPicPr>
        <p:blipFill>
          <a:blip r:embed="rId2"/>
          <a:srcRect b="900"/>
          <a:stretch>
            <a:fillRect/>
          </a:stretch>
        </p:blipFill>
        <p:spPr>
          <a:xfrm>
            <a:off x="20" y="1282"/>
            <a:ext cx="12191980" cy="6856718"/>
          </a:xfrm>
          <a:prstGeom prst="rect">
            <a:avLst/>
          </a:prstGeom>
        </p:spPr>
      </p:pic>
    </p:spTree>
    <p:extLst>
      <p:ext uri="{BB962C8B-B14F-4D97-AF65-F5344CB8AC3E}">
        <p14:creationId xmlns:p14="http://schemas.microsoft.com/office/powerpoint/2010/main" val="324734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capture d’écran, Police, diagramme&#10;&#10;Le contenu généré par l’IA peut être incorrect.">
            <a:extLst>
              <a:ext uri="{FF2B5EF4-FFF2-40B4-BE49-F238E27FC236}">
                <a16:creationId xmlns:a16="http://schemas.microsoft.com/office/drawing/2014/main" id="{0BA84F4D-2041-09EF-601B-87C4D11B756A}"/>
              </a:ext>
            </a:extLst>
          </p:cNvPr>
          <p:cNvPicPr>
            <a:picLocks noGrp="1" noChangeAspect="1"/>
          </p:cNvPicPr>
          <p:nvPr>
            <p:ph idx="1"/>
          </p:nvPr>
        </p:nvPicPr>
        <p:blipFill>
          <a:blip r:embed="rId2"/>
          <a:srcRect r="-1" b="4202"/>
          <a:stretch>
            <a:fillRect/>
          </a:stretch>
        </p:blipFill>
        <p:spPr>
          <a:xfrm>
            <a:off x="547545" y="547545"/>
            <a:ext cx="11088962" cy="5762910"/>
          </a:xfrm>
          <a:prstGeom prst="rect">
            <a:avLst/>
          </a:prstGeom>
        </p:spPr>
      </p:pic>
      <p:pic>
        <p:nvPicPr>
          <p:cNvPr id="6" name="Image 5">
            <a:extLst>
              <a:ext uri="{FF2B5EF4-FFF2-40B4-BE49-F238E27FC236}">
                <a16:creationId xmlns:a16="http://schemas.microsoft.com/office/drawing/2014/main" id="{A365D67D-3188-97D8-45D6-68B769A3CF32}"/>
              </a:ext>
            </a:extLst>
          </p:cNvPr>
          <p:cNvPicPr>
            <a:picLocks noChangeAspect="1"/>
          </p:cNvPicPr>
          <p:nvPr/>
        </p:nvPicPr>
        <p:blipFill>
          <a:blip r:embed="rId3"/>
          <a:stretch>
            <a:fillRect/>
          </a:stretch>
        </p:blipFill>
        <p:spPr>
          <a:xfrm>
            <a:off x="186253" y="224990"/>
            <a:ext cx="11819493" cy="6408019"/>
          </a:xfrm>
          <a:prstGeom prst="rect">
            <a:avLst/>
          </a:prstGeom>
        </p:spPr>
      </p:pic>
    </p:spTree>
    <p:extLst>
      <p:ext uri="{BB962C8B-B14F-4D97-AF65-F5344CB8AC3E}">
        <p14:creationId xmlns:p14="http://schemas.microsoft.com/office/powerpoint/2010/main" val="277026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AD73D8D-3528-57BF-36A0-2086C90ACEA1}"/>
              </a:ext>
            </a:extLst>
          </p:cNvPr>
          <p:cNvPicPr>
            <a:picLocks noGrp="1" noChangeAspect="1"/>
          </p:cNvPicPr>
          <p:nvPr>
            <p:ph idx="1"/>
          </p:nvPr>
        </p:nvPicPr>
        <p:blipFill>
          <a:blip r:embed="rId2"/>
          <a:stretch>
            <a:fillRect/>
          </a:stretch>
        </p:blipFill>
        <p:spPr>
          <a:xfrm>
            <a:off x="808264" y="110172"/>
            <a:ext cx="10575471" cy="6637656"/>
          </a:xfrm>
        </p:spPr>
      </p:pic>
    </p:spTree>
    <p:extLst>
      <p:ext uri="{BB962C8B-B14F-4D97-AF65-F5344CB8AC3E}">
        <p14:creationId xmlns:p14="http://schemas.microsoft.com/office/powerpoint/2010/main" val="3509449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25245-28C7-03F7-8C4C-FBA3B023B9B8}"/>
              </a:ext>
            </a:extLst>
          </p:cNvPr>
          <p:cNvSpPr>
            <a:spLocks noGrp="1"/>
          </p:cNvSpPr>
          <p:nvPr>
            <p:ph type="title"/>
          </p:nvPr>
        </p:nvSpPr>
        <p:spPr>
          <a:xfrm>
            <a:off x="838200" y="365125"/>
            <a:ext cx="10515600" cy="522061"/>
          </a:xfrm>
        </p:spPr>
        <p:txBody>
          <a:bodyPr>
            <a:normAutofit fontScale="90000"/>
          </a:bodyPr>
          <a:lstStyle/>
          <a:p>
            <a:r>
              <a:rPr lang="fr-FR" sz="3600" dirty="0"/>
              <a:t>Tout n’est pas linéaire</a:t>
            </a:r>
          </a:p>
        </p:txBody>
      </p:sp>
      <p:pic>
        <p:nvPicPr>
          <p:cNvPr id="5" name="Espace réservé du contenu 4">
            <a:extLst>
              <a:ext uri="{FF2B5EF4-FFF2-40B4-BE49-F238E27FC236}">
                <a16:creationId xmlns:a16="http://schemas.microsoft.com/office/drawing/2014/main" id="{0D5B2A88-3683-6535-0B98-DB6D95DAB5DD}"/>
              </a:ext>
            </a:extLst>
          </p:cNvPr>
          <p:cNvPicPr>
            <a:picLocks noGrp="1" noChangeAspect="1"/>
          </p:cNvPicPr>
          <p:nvPr>
            <p:ph idx="1"/>
          </p:nvPr>
        </p:nvPicPr>
        <p:blipFill>
          <a:blip r:embed="rId2"/>
          <a:stretch>
            <a:fillRect/>
          </a:stretch>
        </p:blipFill>
        <p:spPr>
          <a:xfrm>
            <a:off x="2102338" y="1161371"/>
            <a:ext cx="7987324" cy="5636077"/>
          </a:xfrm>
        </p:spPr>
      </p:pic>
    </p:spTree>
    <p:extLst>
      <p:ext uri="{BB962C8B-B14F-4D97-AF65-F5344CB8AC3E}">
        <p14:creationId xmlns:p14="http://schemas.microsoft.com/office/powerpoint/2010/main" val="2719392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86DDE343-6D74-4D9E-1865-2060F7328F88}"/>
              </a:ext>
            </a:extLst>
          </p:cNvPr>
          <p:cNvPicPr>
            <a:picLocks noGrp="1" noChangeAspect="1"/>
          </p:cNvPicPr>
          <p:nvPr>
            <p:ph idx="1"/>
          </p:nvPr>
        </p:nvPicPr>
        <p:blipFill>
          <a:blip r:embed="rId2"/>
          <a:stretch>
            <a:fillRect/>
          </a:stretch>
        </p:blipFill>
        <p:spPr>
          <a:xfrm>
            <a:off x="427264" y="112790"/>
            <a:ext cx="11337471" cy="6632420"/>
          </a:xfrm>
          <a:prstGeom prst="rect">
            <a:avLst/>
          </a:prstGeom>
        </p:spPr>
      </p:pic>
    </p:spTree>
    <p:extLst>
      <p:ext uri="{BB962C8B-B14F-4D97-AF65-F5344CB8AC3E}">
        <p14:creationId xmlns:p14="http://schemas.microsoft.com/office/powerpoint/2010/main" val="248138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DC6E1D9-D587-2940-F4D3-161495B24698}"/>
              </a:ext>
            </a:extLst>
          </p:cNvPr>
          <p:cNvPicPr>
            <a:picLocks noGrp="1" noChangeAspect="1"/>
          </p:cNvPicPr>
          <p:nvPr>
            <p:ph idx="1"/>
          </p:nvPr>
        </p:nvPicPr>
        <p:blipFill>
          <a:blip r:embed="rId2"/>
          <a:stretch>
            <a:fillRect/>
          </a:stretch>
        </p:blipFill>
        <p:spPr>
          <a:xfrm>
            <a:off x="130722" y="574221"/>
            <a:ext cx="11930555" cy="5709557"/>
          </a:xfrm>
        </p:spPr>
      </p:pic>
    </p:spTree>
    <p:extLst>
      <p:ext uri="{BB962C8B-B14F-4D97-AF65-F5344CB8AC3E}">
        <p14:creationId xmlns:p14="http://schemas.microsoft.com/office/powerpoint/2010/main" val="92136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EE77CFB-7B7A-4BF1-522D-C1384DE426EA}"/>
              </a:ext>
            </a:extLst>
          </p:cNvPr>
          <p:cNvPicPr>
            <a:picLocks noGrp="1" noChangeAspect="1"/>
          </p:cNvPicPr>
          <p:nvPr>
            <p:ph idx="1"/>
          </p:nvPr>
        </p:nvPicPr>
        <p:blipFill>
          <a:blip r:embed="rId2"/>
          <a:stretch>
            <a:fillRect/>
          </a:stretch>
        </p:blipFill>
        <p:spPr>
          <a:xfrm>
            <a:off x="259094" y="419099"/>
            <a:ext cx="11673811" cy="5535385"/>
          </a:xfrm>
        </p:spPr>
      </p:pic>
    </p:spTree>
    <p:extLst>
      <p:ext uri="{BB962C8B-B14F-4D97-AF65-F5344CB8AC3E}">
        <p14:creationId xmlns:p14="http://schemas.microsoft.com/office/powerpoint/2010/main" val="352904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7F92A4F-9F9D-791F-F893-7726B3715CE7}"/>
              </a:ext>
            </a:extLst>
          </p:cNvPr>
          <p:cNvPicPr>
            <a:picLocks noGrp="1" noChangeAspect="1"/>
          </p:cNvPicPr>
          <p:nvPr>
            <p:ph idx="1"/>
          </p:nvPr>
        </p:nvPicPr>
        <p:blipFill>
          <a:blip r:embed="rId2"/>
          <a:stretch>
            <a:fillRect/>
          </a:stretch>
        </p:blipFill>
        <p:spPr>
          <a:xfrm>
            <a:off x="1389394" y="1375126"/>
            <a:ext cx="9413212" cy="5151302"/>
          </a:xfrm>
        </p:spPr>
      </p:pic>
      <p:sp>
        <p:nvSpPr>
          <p:cNvPr id="2" name="ZoneTexte 1">
            <a:extLst>
              <a:ext uri="{FF2B5EF4-FFF2-40B4-BE49-F238E27FC236}">
                <a16:creationId xmlns:a16="http://schemas.microsoft.com/office/drawing/2014/main" id="{53B62CA2-C769-B4D5-F47E-2F91BB7877C6}"/>
              </a:ext>
            </a:extLst>
          </p:cNvPr>
          <p:cNvSpPr txBox="1"/>
          <p:nvPr/>
        </p:nvSpPr>
        <p:spPr>
          <a:xfrm>
            <a:off x="1774043" y="500333"/>
            <a:ext cx="8120332" cy="523220"/>
          </a:xfrm>
          <a:prstGeom prst="rect">
            <a:avLst/>
          </a:prstGeom>
          <a:noFill/>
        </p:spPr>
        <p:txBody>
          <a:bodyPr wrap="square" rtlCol="0">
            <a:spAutoFit/>
          </a:bodyPr>
          <a:lstStyle/>
          <a:p>
            <a:r>
              <a:rPr lang="fr-FR" sz="2800" b="1"/>
              <a:t>Comment appréhender un problème ?</a:t>
            </a:r>
          </a:p>
        </p:txBody>
      </p:sp>
      <p:sp>
        <p:nvSpPr>
          <p:cNvPr id="3" name="ZoneTexte 2">
            <a:extLst>
              <a:ext uri="{FF2B5EF4-FFF2-40B4-BE49-F238E27FC236}">
                <a16:creationId xmlns:a16="http://schemas.microsoft.com/office/drawing/2014/main" id="{C3E92800-1EE1-6908-5C7F-408005D71FDE}"/>
              </a:ext>
            </a:extLst>
          </p:cNvPr>
          <p:cNvSpPr txBox="1"/>
          <p:nvPr/>
        </p:nvSpPr>
        <p:spPr>
          <a:xfrm>
            <a:off x="1587260" y="4997570"/>
            <a:ext cx="2725947" cy="369332"/>
          </a:xfrm>
          <a:prstGeom prst="rect">
            <a:avLst/>
          </a:prstGeom>
          <a:noFill/>
        </p:spPr>
        <p:txBody>
          <a:bodyPr wrap="square" rtlCol="0">
            <a:spAutoFit/>
          </a:bodyPr>
          <a:lstStyle/>
          <a:p>
            <a:r>
              <a:rPr lang="fr-FR"/>
              <a:t>Approche essais/Erreurs</a:t>
            </a:r>
          </a:p>
        </p:txBody>
      </p:sp>
      <p:sp>
        <p:nvSpPr>
          <p:cNvPr id="4" name="ZoneTexte 3">
            <a:extLst>
              <a:ext uri="{FF2B5EF4-FFF2-40B4-BE49-F238E27FC236}">
                <a16:creationId xmlns:a16="http://schemas.microsoft.com/office/drawing/2014/main" id="{38042101-984F-32CF-8FD3-039315FA08B2}"/>
              </a:ext>
            </a:extLst>
          </p:cNvPr>
          <p:cNvSpPr txBox="1"/>
          <p:nvPr/>
        </p:nvSpPr>
        <p:spPr>
          <a:xfrm>
            <a:off x="4914058" y="4720571"/>
            <a:ext cx="1840302" cy="923330"/>
          </a:xfrm>
          <a:prstGeom prst="rect">
            <a:avLst/>
          </a:prstGeom>
          <a:noFill/>
        </p:spPr>
        <p:txBody>
          <a:bodyPr wrap="square" rtlCol="0">
            <a:spAutoFit/>
          </a:bodyPr>
          <a:lstStyle/>
          <a:p>
            <a:pPr algn="ctr"/>
            <a:r>
              <a:rPr lang="fr-FR"/>
              <a:t>Modélisation mathématiques/symbolique</a:t>
            </a:r>
          </a:p>
        </p:txBody>
      </p:sp>
      <p:sp>
        <p:nvSpPr>
          <p:cNvPr id="6" name="ZoneTexte 5">
            <a:extLst>
              <a:ext uri="{FF2B5EF4-FFF2-40B4-BE49-F238E27FC236}">
                <a16:creationId xmlns:a16="http://schemas.microsoft.com/office/drawing/2014/main" id="{B90404D9-3592-DEFB-DCE7-2D2CB834923F}"/>
              </a:ext>
            </a:extLst>
          </p:cNvPr>
          <p:cNvSpPr txBox="1"/>
          <p:nvPr/>
        </p:nvSpPr>
        <p:spPr>
          <a:xfrm>
            <a:off x="7913298" y="4428226"/>
            <a:ext cx="2122098" cy="646331"/>
          </a:xfrm>
          <a:prstGeom prst="rect">
            <a:avLst/>
          </a:prstGeom>
          <a:noFill/>
        </p:spPr>
        <p:txBody>
          <a:bodyPr wrap="square" rtlCol="0">
            <a:spAutoFit/>
          </a:bodyPr>
          <a:lstStyle/>
          <a:p>
            <a:pPr algn="ctr"/>
            <a:r>
              <a:rPr lang="fr-FR" sz="1200"/>
              <a:t>Sciences numériques pour résoudre des problèmes complexes</a:t>
            </a:r>
            <a:endParaRPr lang="fr-FR"/>
          </a:p>
        </p:txBody>
      </p:sp>
    </p:spTree>
    <p:extLst>
      <p:ext uri="{BB962C8B-B14F-4D97-AF65-F5344CB8AC3E}">
        <p14:creationId xmlns:p14="http://schemas.microsoft.com/office/powerpoint/2010/main" val="2393622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A125C8A-2183-DB67-5994-19B4E9BFD3CA}"/>
              </a:ext>
            </a:extLst>
          </p:cNvPr>
          <p:cNvPicPr>
            <a:picLocks noGrp="1" noChangeAspect="1"/>
          </p:cNvPicPr>
          <p:nvPr>
            <p:ph idx="1"/>
          </p:nvPr>
        </p:nvPicPr>
        <p:blipFill>
          <a:blip r:embed="rId2"/>
          <a:stretch>
            <a:fillRect/>
          </a:stretch>
        </p:blipFill>
        <p:spPr>
          <a:xfrm>
            <a:off x="1112024" y="488454"/>
            <a:ext cx="9967951" cy="5881092"/>
          </a:xfrm>
        </p:spPr>
      </p:pic>
    </p:spTree>
    <p:extLst>
      <p:ext uri="{BB962C8B-B14F-4D97-AF65-F5344CB8AC3E}">
        <p14:creationId xmlns:p14="http://schemas.microsoft.com/office/powerpoint/2010/main" val="2436940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FA3F97-FA44-339C-D9E4-772974BB95FD}"/>
              </a:ext>
            </a:extLst>
          </p:cNvPr>
          <p:cNvPicPr>
            <a:picLocks noGrp="1" noChangeAspect="1"/>
          </p:cNvPicPr>
          <p:nvPr>
            <p:ph idx="1"/>
          </p:nvPr>
        </p:nvPicPr>
        <p:blipFill>
          <a:blip r:embed="rId2"/>
          <a:stretch>
            <a:fillRect/>
          </a:stretch>
        </p:blipFill>
        <p:spPr>
          <a:xfrm>
            <a:off x="1301365" y="638901"/>
            <a:ext cx="9589269" cy="5580197"/>
          </a:xfrm>
        </p:spPr>
      </p:pic>
    </p:spTree>
    <p:extLst>
      <p:ext uri="{BB962C8B-B14F-4D97-AF65-F5344CB8AC3E}">
        <p14:creationId xmlns:p14="http://schemas.microsoft.com/office/powerpoint/2010/main" val="649693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D3B1DE-ECE7-2F3E-B558-C09D1B7E74FE}"/>
              </a:ext>
            </a:extLst>
          </p:cNvPr>
          <p:cNvSpPr>
            <a:spLocks noGrp="1"/>
          </p:cNvSpPr>
          <p:nvPr>
            <p:ph idx="1"/>
          </p:nvPr>
        </p:nvSpPr>
        <p:spPr/>
        <p:txBody>
          <a:bodyPr/>
          <a:lstStyle/>
          <a:p>
            <a:endParaRPr lang="fr-FR"/>
          </a:p>
        </p:txBody>
      </p:sp>
      <p:pic>
        <p:nvPicPr>
          <p:cNvPr id="6" name="Image 5">
            <a:extLst>
              <a:ext uri="{FF2B5EF4-FFF2-40B4-BE49-F238E27FC236}">
                <a16:creationId xmlns:a16="http://schemas.microsoft.com/office/drawing/2014/main" id="{DFC58EFE-9A00-5E40-590B-65835593EB70}"/>
              </a:ext>
            </a:extLst>
          </p:cNvPr>
          <p:cNvPicPr>
            <a:picLocks noChangeAspect="1"/>
          </p:cNvPicPr>
          <p:nvPr/>
        </p:nvPicPr>
        <p:blipFill>
          <a:blip r:embed="rId2"/>
          <a:stretch>
            <a:fillRect/>
          </a:stretch>
        </p:blipFill>
        <p:spPr>
          <a:xfrm>
            <a:off x="876300" y="419100"/>
            <a:ext cx="10439400" cy="6019800"/>
          </a:xfrm>
          <a:prstGeom prst="rect">
            <a:avLst/>
          </a:prstGeom>
        </p:spPr>
      </p:pic>
    </p:spTree>
    <p:extLst>
      <p:ext uri="{BB962C8B-B14F-4D97-AF65-F5344CB8AC3E}">
        <p14:creationId xmlns:p14="http://schemas.microsoft.com/office/powerpoint/2010/main" val="2960728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9DC45CC6-D98C-3327-B9D9-86399CBD20CA}"/>
              </a:ext>
            </a:extLst>
          </p:cNvPr>
          <p:cNvPicPr>
            <a:picLocks noGrp="1" noChangeAspect="1"/>
          </p:cNvPicPr>
          <p:nvPr>
            <p:ph idx="1"/>
          </p:nvPr>
        </p:nvPicPr>
        <p:blipFill>
          <a:blip r:embed="rId2"/>
          <a:stretch>
            <a:fillRect/>
          </a:stretch>
        </p:blipFill>
        <p:spPr>
          <a:xfrm>
            <a:off x="851086" y="377202"/>
            <a:ext cx="10489828" cy="6103595"/>
          </a:xfrm>
        </p:spPr>
      </p:pic>
    </p:spTree>
    <p:extLst>
      <p:ext uri="{BB962C8B-B14F-4D97-AF65-F5344CB8AC3E}">
        <p14:creationId xmlns:p14="http://schemas.microsoft.com/office/powerpoint/2010/main" val="1207845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836F05E-E3C0-1186-97C5-5A79A4B1F7C5}"/>
              </a:ext>
            </a:extLst>
          </p:cNvPr>
          <p:cNvPicPr>
            <a:picLocks noGrp="1" noChangeAspect="1"/>
          </p:cNvPicPr>
          <p:nvPr>
            <p:ph idx="1"/>
          </p:nvPr>
        </p:nvPicPr>
        <p:blipFill>
          <a:blip r:embed="rId2"/>
          <a:stretch>
            <a:fillRect/>
          </a:stretch>
        </p:blipFill>
        <p:spPr>
          <a:xfrm>
            <a:off x="789692" y="335610"/>
            <a:ext cx="10612615" cy="6186779"/>
          </a:xfrm>
        </p:spPr>
      </p:pic>
      <p:sp>
        <p:nvSpPr>
          <p:cNvPr id="2" name="ZoneTexte 1">
            <a:extLst>
              <a:ext uri="{FF2B5EF4-FFF2-40B4-BE49-F238E27FC236}">
                <a16:creationId xmlns:a16="http://schemas.microsoft.com/office/drawing/2014/main" id="{2109E3C1-C60A-DF75-8A0C-831D3A4DD324}"/>
              </a:ext>
            </a:extLst>
          </p:cNvPr>
          <p:cNvSpPr txBox="1"/>
          <p:nvPr/>
        </p:nvSpPr>
        <p:spPr>
          <a:xfrm>
            <a:off x="2557082" y="3843716"/>
            <a:ext cx="2767477" cy="577081"/>
          </a:xfrm>
          <a:prstGeom prst="rect">
            <a:avLst/>
          </a:prstGeom>
          <a:noFill/>
        </p:spPr>
        <p:txBody>
          <a:bodyPr wrap="square" rtlCol="0">
            <a:spAutoFit/>
          </a:bodyPr>
          <a:lstStyle/>
          <a:p>
            <a:r>
              <a:rPr lang="fr-FR" sz="1050" dirty="0"/>
              <a:t>Conférences à l’origine de la  </a:t>
            </a:r>
            <a:r>
              <a:rPr lang="fr-FR" sz="1050" dirty="0">
                <a:hlinkClick r:id="rId3" tooltip="Cybernétique"/>
              </a:rPr>
              <a:t>cybernétique</a:t>
            </a:r>
            <a:r>
              <a:rPr lang="fr-FR" sz="1050" dirty="0"/>
              <a:t>, des </a:t>
            </a:r>
            <a:r>
              <a:rPr lang="fr-FR" sz="1050" dirty="0">
                <a:hlinkClick r:id="rId4" tooltip="Sciences cognitives"/>
              </a:rPr>
              <a:t>sciences cognitives</a:t>
            </a:r>
            <a:r>
              <a:rPr lang="fr-FR" sz="1050" dirty="0"/>
              <a:t> et des </a:t>
            </a:r>
            <a:r>
              <a:rPr lang="fr-FR" sz="1050" dirty="0">
                <a:hlinkClick r:id="rId5" tooltip="Science de l'information"/>
              </a:rPr>
              <a:t>sciences de l'information</a:t>
            </a:r>
            <a:r>
              <a:rPr lang="fr-FR" sz="1050" dirty="0"/>
              <a:t>.</a:t>
            </a:r>
          </a:p>
        </p:txBody>
      </p:sp>
    </p:spTree>
    <p:extLst>
      <p:ext uri="{BB962C8B-B14F-4D97-AF65-F5344CB8AC3E}">
        <p14:creationId xmlns:p14="http://schemas.microsoft.com/office/powerpoint/2010/main" val="3014047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80F0CC1-E1C9-392B-6D79-C92F6B494C14}"/>
              </a:ext>
            </a:extLst>
          </p:cNvPr>
          <p:cNvPicPr>
            <a:picLocks noGrp="1" noChangeAspect="1"/>
          </p:cNvPicPr>
          <p:nvPr>
            <p:ph idx="1"/>
          </p:nvPr>
        </p:nvPicPr>
        <p:blipFill>
          <a:blip r:embed="rId2"/>
          <a:stretch>
            <a:fillRect/>
          </a:stretch>
        </p:blipFill>
        <p:spPr>
          <a:xfrm>
            <a:off x="677892" y="425918"/>
            <a:ext cx="10836216" cy="6006164"/>
          </a:xfrm>
        </p:spPr>
      </p:pic>
    </p:spTree>
    <p:extLst>
      <p:ext uri="{BB962C8B-B14F-4D97-AF65-F5344CB8AC3E}">
        <p14:creationId xmlns:p14="http://schemas.microsoft.com/office/powerpoint/2010/main" val="653396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53EFD0C-F445-1093-1716-966BD0749ED6}"/>
              </a:ext>
            </a:extLst>
          </p:cNvPr>
          <p:cNvPicPr>
            <a:picLocks noGrp="1" noChangeAspect="1"/>
          </p:cNvPicPr>
          <p:nvPr>
            <p:ph idx="1"/>
          </p:nvPr>
        </p:nvPicPr>
        <p:blipFill>
          <a:blip r:embed="rId2"/>
          <a:stretch>
            <a:fillRect/>
          </a:stretch>
        </p:blipFill>
        <p:spPr>
          <a:xfrm>
            <a:off x="366134" y="276031"/>
            <a:ext cx="3805085" cy="3304787"/>
          </a:xfrm>
        </p:spPr>
      </p:pic>
      <p:pic>
        <p:nvPicPr>
          <p:cNvPr id="7" name="Image 6">
            <a:extLst>
              <a:ext uri="{FF2B5EF4-FFF2-40B4-BE49-F238E27FC236}">
                <a16:creationId xmlns:a16="http://schemas.microsoft.com/office/drawing/2014/main" id="{E56B61D8-9C17-FA0F-6C1D-B1E2640072C5}"/>
              </a:ext>
            </a:extLst>
          </p:cNvPr>
          <p:cNvPicPr>
            <a:picLocks noChangeAspect="1"/>
          </p:cNvPicPr>
          <p:nvPr/>
        </p:nvPicPr>
        <p:blipFill>
          <a:blip r:embed="rId3"/>
          <a:stretch>
            <a:fillRect/>
          </a:stretch>
        </p:blipFill>
        <p:spPr>
          <a:xfrm>
            <a:off x="3704970" y="420190"/>
            <a:ext cx="8258175" cy="4705350"/>
          </a:xfrm>
          <a:prstGeom prst="rect">
            <a:avLst/>
          </a:prstGeom>
        </p:spPr>
      </p:pic>
    </p:spTree>
    <p:extLst>
      <p:ext uri="{BB962C8B-B14F-4D97-AF65-F5344CB8AC3E}">
        <p14:creationId xmlns:p14="http://schemas.microsoft.com/office/powerpoint/2010/main" val="1473545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9C8F889-F83E-886A-4850-0703A4B7C608}"/>
              </a:ext>
            </a:extLst>
          </p:cNvPr>
          <p:cNvPicPr>
            <a:picLocks noGrp="1" noChangeAspect="1"/>
          </p:cNvPicPr>
          <p:nvPr>
            <p:ph idx="1"/>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4054608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FA1BAC1-9C14-87C0-2AA2-F7E956C6258F}"/>
              </a:ext>
            </a:extLst>
          </p:cNvPr>
          <p:cNvPicPr>
            <a:picLocks noGrp="1" noChangeAspect="1"/>
          </p:cNvPicPr>
          <p:nvPr>
            <p:ph idx="1"/>
          </p:nvPr>
        </p:nvPicPr>
        <p:blipFill>
          <a:blip r:embed="rId2"/>
          <a:stretch>
            <a:fillRect/>
          </a:stretch>
        </p:blipFill>
        <p:spPr>
          <a:xfrm>
            <a:off x="911455" y="106928"/>
            <a:ext cx="10369089" cy="6644143"/>
          </a:xfrm>
        </p:spPr>
      </p:pic>
    </p:spTree>
    <p:extLst>
      <p:ext uri="{BB962C8B-B14F-4D97-AF65-F5344CB8AC3E}">
        <p14:creationId xmlns:p14="http://schemas.microsoft.com/office/powerpoint/2010/main" val="1250504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AE0FC42-2607-CF15-842A-4DDB0EC348DB}"/>
              </a:ext>
            </a:extLst>
          </p:cNvPr>
          <p:cNvPicPr>
            <a:picLocks noGrp="1" noChangeAspect="1"/>
          </p:cNvPicPr>
          <p:nvPr>
            <p:ph idx="1"/>
          </p:nvPr>
        </p:nvPicPr>
        <p:blipFill>
          <a:blip r:embed="rId2"/>
          <a:stretch>
            <a:fillRect/>
          </a:stretch>
        </p:blipFill>
        <p:spPr>
          <a:xfrm>
            <a:off x="900537" y="355546"/>
            <a:ext cx="10390925" cy="6146908"/>
          </a:xfrm>
        </p:spPr>
      </p:pic>
      <p:sp>
        <p:nvSpPr>
          <p:cNvPr id="3" name="Espace réservé du contenu 2">
            <a:extLst>
              <a:ext uri="{FF2B5EF4-FFF2-40B4-BE49-F238E27FC236}">
                <a16:creationId xmlns:a16="http://schemas.microsoft.com/office/drawing/2014/main" id="{D9104B7C-8FFF-1AD4-03AA-BBCEF1998BDA}"/>
              </a:ext>
            </a:extLst>
          </p:cNvPr>
          <p:cNvSpPr txBox="1">
            <a:spLocks/>
          </p:cNvSpPr>
          <p:nvPr/>
        </p:nvSpPr>
        <p:spPr>
          <a:xfrm>
            <a:off x="4697186" y="250372"/>
            <a:ext cx="6594276" cy="10504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a:solidFill>
                  <a:schemeClr val="tx2">
                    <a:lumMod val="50000"/>
                    <a:lumOff val="50000"/>
                  </a:schemeClr>
                </a:solidFill>
              </a:rPr>
              <a:t>data(iris) </a:t>
            </a:r>
          </a:p>
          <a:p>
            <a:pPr marL="0" indent="0">
              <a:buFont typeface="Arial" panose="020B0604020202020204" pitchFamily="34" charset="0"/>
              <a:buNone/>
            </a:pPr>
            <a:r>
              <a:rPr lang="fr-FR" sz="2000" dirty="0">
                <a:solidFill>
                  <a:schemeClr val="tx2">
                    <a:lumMod val="50000"/>
                    <a:lumOff val="50000"/>
                  </a:schemeClr>
                </a:solidFill>
              </a:rPr>
              <a:t>data &lt;- iris[</a:t>
            </a:r>
            <a:r>
              <a:rPr lang="fr-FR" sz="2000" dirty="0" err="1">
                <a:solidFill>
                  <a:schemeClr val="tx2">
                    <a:lumMod val="50000"/>
                    <a:lumOff val="50000"/>
                  </a:schemeClr>
                </a:solidFill>
              </a:rPr>
              <a:t>iris$Species</a:t>
            </a:r>
            <a:r>
              <a:rPr lang="fr-FR" sz="2000" dirty="0">
                <a:solidFill>
                  <a:schemeClr val="tx2">
                    <a:lumMod val="50000"/>
                    <a:lumOff val="50000"/>
                  </a:schemeClr>
                </a:solidFill>
              </a:rPr>
              <a:t> %in% c("</a:t>
            </a:r>
            <a:r>
              <a:rPr lang="fr-FR" sz="2000" dirty="0" err="1">
                <a:solidFill>
                  <a:schemeClr val="tx2">
                    <a:lumMod val="50000"/>
                    <a:lumOff val="50000"/>
                  </a:schemeClr>
                </a:solidFill>
              </a:rPr>
              <a:t>setosa</a:t>
            </a:r>
            <a:r>
              <a:rPr lang="fr-FR" sz="2000" dirty="0">
                <a:solidFill>
                  <a:schemeClr val="tx2">
                    <a:lumMod val="50000"/>
                    <a:lumOff val="50000"/>
                  </a:schemeClr>
                </a:solidFill>
              </a:rPr>
              <a:t>", "</a:t>
            </a:r>
            <a:r>
              <a:rPr lang="fr-FR" sz="2000" dirty="0" err="1">
                <a:solidFill>
                  <a:schemeClr val="tx2">
                    <a:lumMod val="50000"/>
                    <a:lumOff val="50000"/>
                  </a:schemeClr>
                </a:solidFill>
              </a:rPr>
              <a:t>versicolor</a:t>
            </a:r>
            <a:r>
              <a:rPr lang="fr-FR" sz="2000" dirty="0">
                <a:solidFill>
                  <a:schemeClr val="tx2">
                    <a:lumMod val="50000"/>
                    <a:lumOff val="50000"/>
                  </a:schemeClr>
                </a:solidFill>
              </a:rPr>
              <a:t>"), ]</a:t>
            </a:r>
          </a:p>
          <a:p>
            <a:pPr marL="0" indent="0">
              <a:buNone/>
            </a:pPr>
            <a:r>
              <a:rPr lang="fr-FR" sz="2000" dirty="0">
                <a:solidFill>
                  <a:schemeClr val="tx2">
                    <a:lumMod val="50000"/>
                    <a:lumOff val="50000"/>
                  </a:schemeClr>
                </a:solidFill>
              </a:rPr>
              <a:t>Y &lt;- </a:t>
            </a:r>
            <a:r>
              <a:rPr lang="fr-FR" sz="2000" dirty="0" err="1">
                <a:solidFill>
                  <a:schemeClr val="tx2">
                    <a:lumMod val="50000"/>
                    <a:lumOff val="50000"/>
                  </a:schemeClr>
                </a:solidFill>
              </a:rPr>
              <a:t>ifelse</a:t>
            </a:r>
            <a:r>
              <a:rPr lang="fr-FR" sz="2000" dirty="0">
                <a:solidFill>
                  <a:schemeClr val="tx2">
                    <a:lumMod val="50000"/>
                    <a:lumOff val="50000"/>
                  </a:schemeClr>
                </a:solidFill>
              </a:rPr>
              <a:t>(</a:t>
            </a:r>
            <a:r>
              <a:rPr lang="fr-FR" sz="2000" dirty="0" err="1">
                <a:solidFill>
                  <a:schemeClr val="tx2">
                    <a:lumMod val="50000"/>
                    <a:lumOff val="50000"/>
                  </a:schemeClr>
                </a:solidFill>
              </a:rPr>
              <a:t>data$Species</a:t>
            </a:r>
            <a:r>
              <a:rPr lang="fr-FR" sz="2000" dirty="0">
                <a:solidFill>
                  <a:schemeClr val="tx2">
                    <a:lumMod val="50000"/>
                    <a:lumOff val="50000"/>
                  </a:schemeClr>
                </a:solidFill>
              </a:rPr>
              <a:t> == "</a:t>
            </a:r>
            <a:r>
              <a:rPr lang="fr-FR" sz="2000" dirty="0" err="1">
                <a:solidFill>
                  <a:schemeClr val="tx2">
                    <a:lumMod val="50000"/>
                    <a:lumOff val="50000"/>
                  </a:schemeClr>
                </a:solidFill>
              </a:rPr>
              <a:t>setosa</a:t>
            </a:r>
            <a:r>
              <a:rPr lang="fr-FR" sz="2000" dirty="0">
                <a:solidFill>
                  <a:schemeClr val="tx2">
                    <a:lumMod val="50000"/>
                    <a:lumOff val="50000"/>
                  </a:schemeClr>
                </a:solidFill>
              </a:rPr>
              <a:t>", 1, 0)</a:t>
            </a:r>
          </a:p>
        </p:txBody>
      </p:sp>
    </p:spTree>
    <p:extLst>
      <p:ext uri="{BB962C8B-B14F-4D97-AF65-F5344CB8AC3E}">
        <p14:creationId xmlns:p14="http://schemas.microsoft.com/office/powerpoint/2010/main" val="92003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26BB8F-8B4F-C3F1-F047-458DC3503997}"/>
              </a:ext>
            </a:extLst>
          </p:cNvPr>
          <p:cNvPicPr>
            <a:picLocks noGrp="1" noChangeAspect="1"/>
          </p:cNvPicPr>
          <p:nvPr>
            <p:ph idx="1"/>
          </p:nvPr>
        </p:nvPicPr>
        <p:blipFill>
          <a:blip r:embed="rId2"/>
          <a:stretch>
            <a:fillRect/>
          </a:stretch>
        </p:blipFill>
        <p:spPr>
          <a:xfrm>
            <a:off x="1149581" y="704030"/>
            <a:ext cx="10287748" cy="5449940"/>
          </a:xfrm>
        </p:spPr>
      </p:pic>
      <p:sp>
        <p:nvSpPr>
          <p:cNvPr id="3" name="ZoneTexte 2">
            <a:extLst>
              <a:ext uri="{FF2B5EF4-FFF2-40B4-BE49-F238E27FC236}">
                <a16:creationId xmlns:a16="http://schemas.microsoft.com/office/drawing/2014/main" id="{4E83B6AB-A182-89EB-0291-88B56A20F384}"/>
              </a:ext>
            </a:extLst>
          </p:cNvPr>
          <p:cNvSpPr txBox="1"/>
          <p:nvPr/>
        </p:nvSpPr>
        <p:spPr>
          <a:xfrm>
            <a:off x="8660921" y="3838451"/>
            <a:ext cx="2122098" cy="923330"/>
          </a:xfrm>
          <a:prstGeom prst="rect">
            <a:avLst/>
          </a:prstGeom>
          <a:noFill/>
        </p:spPr>
        <p:txBody>
          <a:bodyPr wrap="square" rtlCol="0">
            <a:spAutoFit/>
          </a:bodyPr>
          <a:lstStyle/>
          <a:p>
            <a:pPr algn="ctr"/>
            <a:r>
              <a:rPr lang="fr-FR"/>
              <a:t>Retour aux données expérimentales</a:t>
            </a:r>
          </a:p>
        </p:txBody>
      </p:sp>
    </p:spTree>
    <p:extLst>
      <p:ext uri="{BB962C8B-B14F-4D97-AF65-F5344CB8AC3E}">
        <p14:creationId xmlns:p14="http://schemas.microsoft.com/office/powerpoint/2010/main" val="299867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08DA301-7C6D-4CC5-0AF8-9A4BD26EAD0A}"/>
              </a:ext>
            </a:extLst>
          </p:cNvPr>
          <p:cNvPicPr>
            <a:picLocks noGrp="1" noChangeAspect="1"/>
          </p:cNvPicPr>
          <p:nvPr>
            <p:ph idx="1"/>
          </p:nvPr>
        </p:nvPicPr>
        <p:blipFill>
          <a:blip r:embed="rId2"/>
          <a:stretch>
            <a:fillRect/>
          </a:stretch>
        </p:blipFill>
        <p:spPr>
          <a:xfrm>
            <a:off x="814440" y="328643"/>
            <a:ext cx="10563120" cy="6200714"/>
          </a:xfrm>
        </p:spPr>
      </p:pic>
    </p:spTree>
    <p:extLst>
      <p:ext uri="{BB962C8B-B14F-4D97-AF65-F5344CB8AC3E}">
        <p14:creationId xmlns:p14="http://schemas.microsoft.com/office/powerpoint/2010/main" val="1298950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4C32677-8D9B-A5AD-98E2-A2B708B14172}"/>
              </a:ext>
            </a:extLst>
          </p:cNvPr>
          <p:cNvPicPr>
            <a:picLocks noGrp="1" noChangeAspect="1"/>
          </p:cNvPicPr>
          <p:nvPr>
            <p:ph idx="1"/>
          </p:nvPr>
        </p:nvPicPr>
        <p:blipFill>
          <a:blip r:embed="rId2"/>
          <a:stretch>
            <a:fillRect/>
          </a:stretch>
        </p:blipFill>
        <p:spPr>
          <a:xfrm>
            <a:off x="489179" y="149159"/>
            <a:ext cx="11213642" cy="6559681"/>
          </a:xfrm>
        </p:spPr>
      </p:pic>
    </p:spTree>
    <p:extLst>
      <p:ext uri="{BB962C8B-B14F-4D97-AF65-F5344CB8AC3E}">
        <p14:creationId xmlns:p14="http://schemas.microsoft.com/office/powerpoint/2010/main" val="2817080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2516CD3-147A-9790-A04F-5A66F091C169}"/>
              </a:ext>
            </a:extLst>
          </p:cNvPr>
          <p:cNvPicPr>
            <a:picLocks noGrp="1" noChangeAspect="1"/>
          </p:cNvPicPr>
          <p:nvPr>
            <p:ph idx="1"/>
          </p:nvPr>
        </p:nvPicPr>
        <p:blipFill>
          <a:blip r:embed="rId2"/>
          <a:stretch>
            <a:fillRect/>
          </a:stretch>
        </p:blipFill>
        <p:spPr>
          <a:xfrm>
            <a:off x="233443" y="432707"/>
            <a:ext cx="11725114" cy="5992585"/>
          </a:xfrm>
        </p:spPr>
      </p:pic>
    </p:spTree>
    <p:extLst>
      <p:ext uri="{BB962C8B-B14F-4D97-AF65-F5344CB8AC3E}">
        <p14:creationId xmlns:p14="http://schemas.microsoft.com/office/powerpoint/2010/main" val="424071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597CF475-6013-9C9C-A57B-37607A6F5268}"/>
              </a:ext>
            </a:extLst>
          </p:cNvPr>
          <p:cNvPicPr>
            <a:picLocks noGrp="1" noChangeAspect="1"/>
          </p:cNvPicPr>
          <p:nvPr>
            <p:ph idx="1"/>
          </p:nvPr>
        </p:nvPicPr>
        <p:blipFill>
          <a:blip r:embed="rId2"/>
          <a:stretch>
            <a:fillRect/>
          </a:stretch>
        </p:blipFill>
        <p:spPr>
          <a:xfrm>
            <a:off x="530678" y="208560"/>
            <a:ext cx="11130643" cy="6440879"/>
          </a:xfrm>
        </p:spPr>
      </p:pic>
    </p:spTree>
    <p:extLst>
      <p:ext uri="{BB962C8B-B14F-4D97-AF65-F5344CB8AC3E}">
        <p14:creationId xmlns:p14="http://schemas.microsoft.com/office/powerpoint/2010/main" val="1883448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A54CE4A-6726-05E8-2329-47B19EAAC614}"/>
              </a:ext>
            </a:extLst>
          </p:cNvPr>
          <p:cNvSpPr txBox="1"/>
          <p:nvPr/>
        </p:nvSpPr>
        <p:spPr>
          <a:xfrm>
            <a:off x="329184" y="228600"/>
            <a:ext cx="10561320" cy="5139869"/>
          </a:xfrm>
          <a:prstGeom prst="rect">
            <a:avLst/>
          </a:prstGeom>
          <a:noFill/>
        </p:spPr>
        <p:txBody>
          <a:bodyPr wrap="square" rtlCol="0">
            <a:spAutoFit/>
          </a:bodyPr>
          <a:lstStyle/>
          <a:p>
            <a:r>
              <a:rPr lang="fr-FR" sz="2400" b="1" dirty="0"/>
              <a:t>Regardez dans « l'esprit » de la machine : </a:t>
            </a:r>
            <a:r>
              <a:rPr lang="fr-FR" dirty="0">
                <a:hlinkClick r:id="rId2"/>
              </a:rPr>
              <a:t>https://moebio.com/mind/</a:t>
            </a:r>
            <a:endParaRPr lang="fr-FR" dirty="0"/>
          </a:p>
          <a:p>
            <a:br>
              <a:rPr lang="fr-FR" dirty="0"/>
            </a:br>
            <a:r>
              <a:rPr lang="fr-FR" b="1" dirty="0"/>
              <a:t>Les données</a:t>
            </a:r>
            <a:br>
              <a:rPr lang="fr-FR" dirty="0"/>
            </a:br>
            <a:r>
              <a:rPr lang="fr-FR" dirty="0"/>
              <a:t>En utilisant l'</a:t>
            </a:r>
            <a:r>
              <a:rPr lang="fr-FR" u="sng" dirty="0">
                <a:hlinkClick r:id="rId3"/>
              </a:rPr>
              <a:t> API </a:t>
            </a:r>
            <a:r>
              <a:rPr lang="fr-FR" u="sng" dirty="0" err="1">
                <a:hlinkClick r:id="rId3"/>
              </a:rPr>
              <a:t>chatgpt</a:t>
            </a:r>
            <a:r>
              <a:rPr lang="fr-FR" dirty="0"/>
              <a:t> , On exécute la même invite de complétion</a:t>
            </a:r>
            <a:r>
              <a:rPr lang="fr-FR" i="1" dirty="0"/>
              <a:t> « L'intelligence est »</a:t>
            </a:r>
            <a:r>
              <a:rPr lang="fr-FR" dirty="0"/>
              <a:t> des centaines de fois (en réglant la température assez haut, à 1,6 pour des réponses plus diverses). Étant donné un texte, un grand modèle de langage attribue une probabilité au mot (jeton) d'arriver, et il répète simplement ce processus jusqu'à ce qu'une complétion soit complète.</a:t>
            </a:r>
          </a:p>
          <a:p>
            <a:endParaRPr lang="fr-FR" dirty="0"/>
          </a:p>
          <a:p>
            <a:r>
              <a:rPr lang="fr-FR" b="1" dirty="0"/>
              <a:t>Espace sémantique</a:t>
            </a:r>
            <a:r>
              <a:rPr lang="fr-FR" dirty="0"/>
              <a:t> (derrière)</a:t>
            </a:r>
            <a:br>
              <a:rPr lang="fr-FR" dirty="0"/>
            </a:br>
            <a:r>
              <a:rPr lang="fr-FR" dirty="0"/>
              <a:t>Chaque texte (une complétion d'invite ou une sous-séquence) a une incorporation : une position dans un espace de 1536 dimensions (espace sémantique, ou s²₁₅₃₆). Pour chaque réponse, il existe une trajectoire à travers s²₁₅₃₆ correspondant à chaque sous-séquence de mots, par exemple :</a:t>
            </a:r>
            <a:r>
              <a:rPr lang="fr-FR" i="1" dirty="0"/>
              <a:t> « L’intelligence est »</a:t>
            </a:r>
            <a:r>
              <a:rPr lang="fr-FR" dirty="0"/>
              <a:t> →</a:t>
            </a:r>
            <a:r>
              <a:rPr lang="fr-FR" i="1" dirty="0"/>
              <a:t> « L’intelligence est la »</a:t>
            </a:r>
            <a:r>
              <a:rPr lang="fr-FR" dirty="0"/>
              <a:t> →</a:t>
            </a:r>
            <a:r>
              <a:rPr lang="fr-FR" i="1" dirty="0"/>
              <a:t> « L’intelligence est la capacité »</a:t>
            </a:r>
            <a:r>
              <a:rPr lang="fr-FR" dirty="0"/>
              <a:t> →</a:t>
            </a:r>
            <a:r>
              <a:rPr lang="fr-FR" i="1" dirty="0"/>
              <a:t> « L’intelligence est la capacité de »</a:t>
            </a:r>
            <a:r>
              <a:rPr lang="fr-FR" dirty="0"/>
              <a:t> → … →</a:t>
            </a:r>
            <a:r>
              <a:rPr lang="fr-FR" i="1" dirty="0"/>
              <a:t> complétude complète</a:t>
            </a:r>
            <a:r>
              <a:rPr lang="fr-FR" dirty="0"/>
              <a:t> .</a:t>
            </a:r>
            <a:endParaRPr lang="fr-FR" sz="1600" dirty="0">
              <a:hlinkClick r:id="rId2"/>
            </a:endParaRPr>
          </a:p>
          <a:p>
            <a:endParaRPr lang="fr-FR" sz="1600" dirty="0"/>
          </a:p>
          <a:p>
            <a:r>
              <a:rPr lang="fr-FR" b="1" dirty="0"/>
              <a:t>TRANSFORMER EXPLAINER : </a:t>
            </a:r>
            <a:r>
              <a:rPr lang="fr-FR" sz="1600" dirty="0">
                <a:hlinkClick r:id="rId4"/>
              </a:rPr>
              <a:t>https://poloclub.github.io/transformer-explainer/</a:t>
            </a:r>
            <a:endParaRPr lang="fr-FR" sz="1600" dirty="0"/>
          </a:p>
          <a:p>
            <a:endParaRPr lang="fr-FR" dirty="0"/>
          </a:p>
          <a:p>
            <a:endParaRPr lang="fr-FR" dirty="0"/>
          </a:p>
        </p:txBody>
      </p:sp>
    </p:spTree>
    <p:extLst>
      <p:ext uri="{BB962C8B-B14F-4D97-AF65-F5344CB8AC3E}">
        <p14:creationId xmlns:p14="http://schemas.microsoft.com/office/powerpoint/2010/main" val="3401512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40D65BE-3E68-3A23-178B-EC2E81DED618}"/>
              </a:ext>
            </a:extLst>
          </p:cNvPr>
          <p:cNvPicPr>
            <a:picLocks noGrp="1" noChangeAspect="1"/>
          </p:cNvPicPr>
          <p:nvPr>
            <p:ph idx="1"/>
          </p:nvPr>
        </p:nvPicPr>
        <p:blipFill>
          <a:blip r:embed="rId2"/>
          <a:stretch>
            <a:fillRect/>
          </a:stretch>
        </p:blipFill>
        <p:spPr>
          <a:xfrm>
            <a:off x="226593" y="283339"/>
            <a:ext cx="11738814" cy="6291321"/>
          </a:xfrm>
        </p:spPr>
      </p:pic>
      <p:sp>
        <p:nvSpPr>
          <p:cNvPr id="6" name="ZoneTexte 5">
            <a:extLst>
              <a:ext uri="{FF2B5EF4-FFF2-40B4-BE49-F238E27FC236}">
                <a16:creationId xmlns:a16="http://schemas.microsoft.com/office/drawing/2014/main" id="{6C51C70A-07FA-319D-575B-838B4D5BE6EF}"/>
              </a:ext>
            </a:extLst>
          </p:cNvPr>
          <p:cNvSpPr txBox="1"/>
          <p:nvPr/>
        </p:nvSpPr>
        <p:spPr>
          <a:xfrm>
            <a:off x="1121228" y="729343"/>
            <a:ext cx="8392885" cy="584775"/>
          </a:xfrm>
          <a:prstGeom prst="rect">
            <a:avLst/>
          </a:prstGeom>
          <a:noFill/>
        </p:spPr>
        <p:txBody>
          <a:bodyPr wrap="square" rtlCol="0">
            <a:spAutoFit/>
          </a:bodyPr>
          <a:lstStyle/>
          <a:p>
            <a:r>
              <a:rPr lang="fr-FR" sz="3200" b="1" dirty="0"/>
              <a:t>Combien de neurones pour être intelligent ?</a:t>
            </a:r>
          </a:p>
        </p:txBody>
      </p:sp>
    </p:spTree>
    <p:extLst>
      <p:ext uri="{BB962C8B-B14F-4D97-AF65-F5344CB8AC3E}">
        <p14:creationId xmlns:p14="http://schemas.microsoft.com/office/powerpoint/2010/main" val="4087812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ngement">
            <a:hlinkClick r:id="" action="ppaction://media"/>
            <a:extLst>
              <a:ext uri="{FF2B5EF4-FFF2-40B4-BE49-F238E27FC236}">
                <a16:creationId xmlns:a16="http://schemas.microsoft.com/office/drawing/2014/main" id="{DCDAC2C3-EFCC-BB50-392D-A4045D299B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38840" y="1411968"/>
            <a:ext cx="3435350" cy="4351338"/>
          </a:xfrm>
        </p:spPr>
      </p:pic>
      <p:pic>
        <p:nvPicPr>
          <p:cNvPr id="8" name="Image 7">
            <a:extLst>
              <a:ext uri="{FF2B5EF4-FFF2-40B4-BE49-F238E27FC236}">
                <a16:creationId xmlns:a16="http://schemas.microsoft.com/office/drawing/2014/main" id="{47BFB487-BF48-EB03-B959-68A67246BBF2}"/>
              </a:ext>
            </a:extLst>
          </p:cNvPr>
          <p:cNvPicPr>
            <a:picLocks noChangeAspect="1"/>
          </p:cNvPicPr>
          <p:nvPr/>
        </p:nvPicPr>
        <p:blipFill>
          <a:blip r:embed="rId5"/>
          <a:stretch>
            <a:fillRect/>
          </a:stretch>
        </p:blipFill>
        <p:spPr>
          <a:xfrm>
            <a:off x="2343150" y="3810000"/>
            <a:ext cx="1485900" cy="1905000"/>
          </a:xfrm>
          <a:prstGeom prst="rect">
            <a:avLst/>
          </a:prstGeom>
        </p:spPr>
      </p:pic>
    </p:spTree>
    <p:extLst>
      <p:ext uri="{BB962C8B-B14F-4D97-AF65-F5344CB8AC3E}">
        <p14:creationId xmlns:p14="http://schemas.microsoft.com/office/powerpoint/2010/main" val="70708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859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948A8FBB-E901-8E81-60FD-F9647F67F5A7}"/>
              </a:ext>
            </a:extLst>
          </p:cNvPr>
          <p:cNvSpPr>
            <a:spLocks noGrp="1"/>
          </p:cNvSpPr>
          <p:nvPr>
            <p:ph idx="1"/>
          </p:nvPr>
        </p:nvSpPr>
        <p:spPr/>
        <p:txBody>
          <a:bodyPr/>
          <a:lstStyle/>
          <a:p>
            <a:endParaRPr lang="fr-FR" dirty="0"/>
          </a:p>
        </p:txBody>
      </p:sp>
      <p:pic>
        <p:nvPicPr>
          <p:cNvPr id="9" name="Image 8">
            <a:extLst>
              <a:ext uri="{FF2B5EF4-FFF2-40B4-BE49-F238E27FC236}">
                <a16:creationId xmlns:a16="http://schemas.microsoft.com/office/drawing/2014/main" id="{6074E9FC-9AC9-D389-CD70-2F8B2A02CDEA}"/>
              </a:ext>
            </a:extLst>
          </p:cNvPr>
          <p:cNvPicPr>
            <a:picLocks noChangeAspect="1"/>
          </p:cNvPicPr>
          <p:nvPr/>
        </p:nvPicPr>
        <p:blipFill>
          <a:blip r:embed="rId2"/>
          <a:stretch>
            <a:fillRect/>
          </a:stretch>
        </p:blipFill>
        <p:spPr>
          <a:xfrm>
            <a:off x="16184" y="-111651"/>
            <a:ext cx="12066814" cy="6121166"/>
          </a:xfrm>
          <a:prstGeom prst="rect">
            <a:avLst/>
          </a:prstGeom>
        </p:spPr>
      </p:pic>
      <p:sp>
        <p:nvSpPr>
          <p:cNvPr id="10" name="ZoneTexte 9">
            <a:extLst>
              <a:ext uri="{FF2B5EF4-FFF2-40B4-BE49-F238E27FC236}">
                <a16:creationId xmlns:a16="http://schemas.microsoft.com/office/drawing/2014/main" id="{3001EBC1-9C3F-F6E7-37E1-7F91DE8F3392}"/>
              </a:ext>
            </a:extLst>
          </p:cNvPr>
          <p:cNvSpPr txBox="1"/>
          <p:nvPr/>
        </p:nvSpPr>
        <p:spPr>
          <a:xfrm>
            <a:off x="1164771" y="6312347"/>
            <a:ext cx="4114800" cy="646331"/>
          </a:xfrm>
          <a:prstGeom prst="rect">
            <a:avLst/>
          </a:prstGeom>
          <a:noFill/>
        </p:spPr>
        <p:txBody>
          <a:bodyPr wrap="square" rtlCol="0">
            <a:spAutoFit/>
          </a:bodyPr>
          <a:lstStyle/>
          <a:p>
            <a:r>
              <a:rPr lang="fr-FR" dirty="0"/>
              <a:t>TOP500 : </a:t>
            </a:r>
            <a:r>
              <a:rPr lang="fr-FR" dirty="0">
                <a:hlinkClick r:id="rId3"/>
              </a:rPr>
              <a:t>https://www.top5performance00.org/ </a:t>
            </a:r>
            <a:endParaRPr lang="fr-FR" dirty="0"/>
          </a:p>
        </p:txBody>
      </p:sp>
      <p:sp>
        <p:nvSpPr>
          <p:cNvPr id="11" name="ZoneTexte 10">
            <a:extLst>
              <a:ext uri="{FF2B5EF4-FFF2-40B4-BE49-F238E27FC236}">
                <a16:creationId xmlns:a16="http://schemas.microsoft.com/office/drawing/2014/main" id="{A7F4F074-4FC4-2C11-834D-E3FD501CC414}"/>
              </a:ext>
            </a:extLst>
          </p:cNvPr>
          <p:cNvSpPr txBox="1"/>
          <p:nvPr/>
        </p:nvSpPr>
        <p:spPr>
          <a:xfrm>
            <a:off x="6618515" y="6235403"/>
            <a:ext cx="4860472" cy="523220"/>
          </a:xfrm>
          <a:prstGeom prst="rect">
            <a:avLst/>
          </a:prstGeom>
          <a:noFill/>
        </p:spPr>
        <p:txBody>
          <a:bodyPr wrap="square" rtlCol="0">
            <a:spAutoFit/>
          </a:bodyPr>
          <a:lstStyle/>
          <a:p>
            <a:r>
              <a:rPr lang="fr-FR" sz="1400" dirty="0">
                <a:hlinkClick r:id="rId4"/>
              </a:rPr>
              <a:t>https://en.wikipedia.org/wiki/List_of_datasets_for_machine-learning_research</a:t>
            </a:r>
            <a:endParaRPr lang="fr-FR" sz="1400" dirty="0"/>
          </a:p>
        </p:txBody>
      </p:sp>
    </p:spTree>
    <p:extLst>
      <p:ext uri="{BB962C8B-B14F-4D97-AF65-F5344CB8AC3E}">
        <p14:creationId xmlns:p14="http://schemas.microsoft.com/office/powerpoint/2010/main" val="414752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18214A1-9311-49D1-F039-BC0D8EC1C93B}"/>
              </a:ext>
            </a:extLst>
          </p:cNvPr>
          <p:cNvPicPr>
            <a:picLocks noGrp="1" noChangeAspect="1"/>
          </p:cNvPicPr>
          <p:nvPr>
            <p:ph idx="1"/>
          </p:nvPr>
        </p:nvPicPr>
        <p:blipFill>
          <a:blip r:embed="rId2"/>
          <a:stretch>
            <a:fillRect/>
          </a:stretch>
        </p:blipFill>
        <p:spPr>
          <a:xfrm>
            <a:off x="321520" y="222486"/>
            <a:ext cx="11548960" cy="6413027"/>
          </a:xfrm>
        </p:spPr>
      </p:pic>
    </p:spTree>
    <p:extLst>
      <p:ext uri="{BB962C8B-B14F-4D97-AF65-F5344CB8AC3E}">
        <p14:creationId xmlns:p14="http://schemas.microsoft.com/office/powerpoint/2010/main" val="302245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BF631-AD1F-B6CE-97F8-EFFB83E53958}"/>
              </a:ext>
            </a:extLst>
          </p:cNvPr>
          <p:cNvSpPr>
            <a:spLocks noGrp="1"/>
          </p:cNvSpPr>
          <p:nvPr>
            <p:ph type="title"/>
          </p:nvPr>
        </p:nvSpPr>
        <p:spPr>
          <a:xfrm>
            <a:off x="1194740" y="0"/>
            <a:ext cx="4311316" cy="972787"/>
          </a:xfrm>
        </p:spPr>
        <p:txBody>
          <a:bodyPr>
            <a:normAutofit/>
          </a:bodyPr>
          <a:lstStyle/>
          <a:p>
            <a:r>
              <a:rPr lang="fr-FR" sz="3600" dirty="0"/>
              <a:t>Le tournant en 2012</a:t>
            </a:r>
          </a:p>
        </p:txBody>
      </p:sp>
      <p:pic>
        <p:nvPicPr>
          <p:cNvPr id="5" name="Image 4">
            <a:extLst>
              <a:ext uri="{FF2B5EF4-FFF2-40B4-BE49-F238E27FC236}">
                <a16:creationId xmlns:a16="http://schemas.microsoft.com/office/drawing/2014/main" id="{0B2B3A63-E99E-69E7-A405-88D1CE4E8F2D}"/>
              </a:ext>
            </a:extLst>
          </p:cNvPr>
          <p:cNvPicPr>
            <a:picLocks noChangeAspect="1"/>
          </p:cNvPicPr>
          <p:nvPr/>
        </p:nvPicPr>
        <p:blipFill>
          <a:blip r:embed="rId2"/>
          <a:stretch>
            <a:fillRect/>
          </a:stretch>
        </p:blipFill>
        <p:spPr>
          <a:xfrm>
            <a:off x="1194740" y="745655"/>
            <a:ext cx="9802519" cy="5813377"/>
          </a:xfrm>
          <a:prstGeom prst="rect">
            <a:avLst/>
          </a:prstGeom>
        </p:spPr>
      </p:pic>
    </p:spTree>
    <p:extLst>
      <p:ext uri="{BB962C8B-B14F-4D97-AF65-F5344CB8AC3E}">
        <p14:creationId xmlns:p14="http://schemas.microsoft.com/office/powerpoint/2010/main" val="59931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0001524-A993-2519-F93E-2B862487C03E}"/>
              </a:ext>
            </a:extLst>
          </p:cNvPr>
          <p:cNvPicPr>
            <a:picLocks noGrp="1" noChangeAspect="1"/>
          </p:cNvPicPr>
          <p:nvPr>
            <p:ph idx="1"/>
          </p:nvPr>
        </p:nvPicPr>
        <p:blipFill>
          <a:blip r:embed="rId2"/>
          <a:stretch>
            <a:fillRect/>
          </a:stretch>
        </p:blipFill>
        <p:spPr>
          <a:xfrm>
            <a:off x="69237" y="383722"/>
            <a:ext cx="12053526" cy="6090556"/>
          </a:xfrm>
        </p:spPr>
      </p:pic>
      <p:pic>
        <p:nvPicPr>
          <p:cNvPr id="3" name="Image 2">
            <a:extLst>
              <a:ext uri="{FF2B5EF4-FFF2-40B4-BE49-F238E27FC236}">
                <a16:creationId xmlns:a16="http://schemas.microsoft.com/office/drawing/2014/main" id="{1E58E5A1-1F63-5B33-D827-7BEA929E755D}"/>
              </a:ext>
            </a:extLst>
          </p:cNvPr>
          <p:cNvPicPr>
            <a:picLocks noChangeAspect="1"/>
          </p:cNvPicPr>
          <p:nvPr/>
        </p:nvPicPr>
        <p:blipFill>
          <a:blip r:embed="rId3"/>
          <a:stretch>
            <a:fillRect/>
          </a:stretch>
        </p:blipFill>
        <p:spPr>
          <a:xfrm>
            <a:off x="69237" y="6122951"/>
            <a:ext cx="2188596" cy="702654"/>
          </a:xfrm>
          <a:prstGeom prst="rect">
            <a:avLst/>
          </a:prstGeom>
        </p:spPr>
      </p:pic>
      <p:pic>
        <p:nvPicPr>
          <p:cNvPr id="6" name="Image 5">
            <a:extLst>
              <a:ext uri="{FF2B5EF4-FFF2-40B4-BE49-F238E27FC236}">
                <a16:creationId xmlns:a16="http://schemas.microsoft.com/office/drawing/2014/main" id="{F8C844E4-90EB-E1AE-2E04-A0C1A61B7934}"/>
              </a:ext>
            </a:extLst>
          </p:cNvPr>
          <p:cNvPicPr>
            <a:picLocks noChangeAspect="1"/>
          </p:cNvPicPr>
          <p:nvPr/>
        </p:nvPicPr>
        <p:blipFill>
          <a:blip r:embed="rId4"/>
          <a:stretch>
            <a:fillRect/>
          </a:stretch>
        </p:blipFill>
        <p:spPr>
          <a:xfrm>
            <a:off x="145312" y="4891878"/>
            <a:ext cx="1018223" cy="1231073"/>
          </a:xfrm>
          <a:prstGeom prst="rect">
            <a:avLst/>
          </a:prstGeom>
        </p:spPr>
      </p:pic>
    </p:spTree>
    <p:extLst>
      <p:ext uri="{BB962C8B-B14F-4D97-AF65-F5344CB8AC3E}">
        <p14:creationId xmlns:p14="http://schemas.microsoft.com/office/powerpoint/2010/main" val="4073626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885A1-9329-068D-4125-400A5D78C3B6}"/>
              </a:ext>
            </a:extLst>
          </p:cNvPr>
          <p:cNvSpPr>
            <a:spLocks noGrp="1"/>
          </p:cNvSpPr>
          <p:nvPr>
            <p:ph type="title"/>
          </p:nvPr>
        </p:nvSpPr>
        <p:spPr/>
        <p:txBody>
          <a:bodyPr/>
          <a:lstStyle/>
          <a:p>
            <a:r>
              <a:rPr lang="fr-FR" dirty="0"/>
              <a:t>Histoire du Deep Learning</a:t>
            </a:r>
          </a:p>
        </p:txBody>
      </p:sp>
      <p:pic>
        <p:nvPicPr>
          <p:cNvPr id="5" name="Espace réservé du contenu 4">
            <a:extLst>
              <a:ext uri="{FF2B5EF4-FFF2-40B4-BE49-F238E27FC236}">
                <a16:creationId xmlns:a16="http://schemas.microsoft.com/office/drawing/2014/main" id="{8EB8058D-A69D-5161-7751-8F2E4F2EB0B2}"/>
              </a:ext>
            </a:extLst>
          </p:cNvPr>
          <p:cNvPicPr>
            <a:picLocks noGrp="1" noChangeAspect="1"/>
          </p:cNvPicPr>
          <p:nvPr>
            <p:ph idx="1"/>
          </p:nvPr>
        </p:nvPicPr>
        <p:blipFill>
          <a:blip r:embed="rId3"/>
          <a:stretch>
            <a:fillRect/>
          </a:stretch>
        </p:blipFill>
        <p:spPr>
          <a:xfrm>
            <a:off x="1431514" y="1482291"/>
            <a:ext cx="9328971" cy="4819801"/>
          </a:xfrm>
        </p:spPr>
      </p:pic>
    </p:spTree>
    <p:extLst>
      <p:ext uri="{BB962C8B-B14F-4D97-AF65-F5344CB8AC3E}">
        <p14:creationId xmlns:p14="http://schemas.microsoft.com/office/powerpoint/2010/main" val="25678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6BFBE80-7CB2-30CF-A80E-1059BCB5F067}"/>
              </a:ext>
            </a:extLst>
          </p:cNvPr>
          <p:cNvPicPr>
            <a:picLocks noGrp="1" noChangeAspect="1"/>
          </p:cNvPicPr>
          <p:nvPr>
            <p:ph idx="1"/>
          </p:nvPr>
        </p:nvPicPr>
        <p:blipFill>
          <a:blip r:embed="rId3"/>
          <a:stretch>
            <a:fillRect/>
          </a:stretch>
        </p:blipFill>
        <p:spPr>
          <a:xfrm>
            <a:off x="115504" y="91440"/>
            <a:ext cx="11960992" cy="6198669"/>
          </a:xfrm>
        </p:spPr>
      </p:pic>
      <p:pic>
        <p:nvPicPr>
          <p:cNvPr id="7" name="Image 6">
            <a:extLst>
              <a:ext uri="{FF2B5EF4-FFF2-40B4-BE49-F238E27FC236}">
                <a16:creationId xmlns:a16="http://schemas.microsoft.com/office/drawing/2014/main" id="{86E3EB28-4A4D-CBA3-0136-0D2E5C7F4B8C}"/>
              </a:ext>
            </a:extLst>
          </p:cNvPr>
          <p:cNvPicPr>
            <a:picLocks noChangeAspect="1"/>
          </p:cNvPicPr>
          <p:nvPr/>
        </p:nvPicPr>
        <p:blipFill>
          <a:blip r:embed="rId4"/>
          <a:stretch>
            <a:fillRect/>
          </a:stretch>
        </p:blipFill>
        <p:spPr>
          <a:xfrm>
            <a:off x="1842904" y="4069708"/>
            <a:ext cx="1171739" cy="1047896"/>
          </a:xfrm>
          <a:prstGeom prst="rect">
            <a:avLst/>
          </a:prstGeom>
        </p:spPr>
      </p:pic>
      <p:sp>
        <p:nvSpPr>
          <p:cNvPr id="8" name="ZoneTexte 7">
            <a:extLst>
              <a:ext uri="{FF2B5EF4-FFF2-40B4-BE49-F238E27FC236}">
                <a16:creationId xmlns:a16="http://schemas.microsoft.com/office/drawing/2014/main" id="{D8A4C9BC-3ED0-922F-7E23-4B26A9691923}"/>
              </a:ext>
            </a:extLst>
          </p:cNvPr>
          <p:cNvSpPr txBox="1"/>
          <p:nvPr/>
        </p:nvSpPr>
        <p:spPr>
          <a:xfrm>
            <a:off x="1464976" y="5017604"/>
            <a:ext cx="1549667" cy="276999"/>
          </a:xfrm>
          <a:prstGeom prst="rect">
            <a:avLst/>
          </a:prstGeom>
          <a:noFill/>
        </p:spPr>
        <p:txBody>
          <a:bodyPr wrap="square" rtlCol="0">
            <a:spAutoFit/>
          </a:bodyPr>
          <a:lstStyle/>
          <a:p>
            <a:r>
              <a:rPr lang="fr-FR" sz="1200" dirty="0"/>
              <a:t>Profondeur « infini »</a:t>
            </a:r>
          </a:p>
        </p:txBody>
      </p:sp>
      <p:sp>
        <p:nvSpPr>
          <p:cNvPr id="2" name="ZoneTexte 1">
            <a:extLst>
              <a:ext uri="{FF2B5EF4-FFF2-40B4-BE49-F238E27FC236}">
                <a16:creationId xmlns:a16="http://schemas.microsoft.com/office/drawing/2014/main" id="{3E95C8FD-202E-5524-7373-508ECB6DB1B2}"/>
              </a:ext>
            </a:extLst>
          </p:cNvPr>
          <p:cNvSpPr txBox="1"/>
          <p:nvPr/>
        </p:nvSpPr>
        <p:spPr>
          <a:xfrm>
            <a:off x="3639312" y="5468112"/>
            <a:ext cx="2231136" cy="646331"/>
          </a:xfrm>
          <a:prstGeom prst="rect">
            <a:avLst/>
          </a:prstGeom>
          <a:noFill/>
        </p:spPr>
        <p:txBody>
          <a:bodyPr wrap="square" rtlCol="0">
            <a:spAutoFit/>
          </a:bodyPr>
          <a:lstStyle/>
          <a:p>
            <a:r>
              <a:rPr lang="fr-FR" sz="1200" dirty="0"/>
              <a:t>Parallélisation du calcul et distribution du calcul sur des milliers de GPU</a:t>
            </a:r>
          </a:p>
        </p:txBody>
      </p:sp>
    </p:spTree>
    <p:extLst>
      <p:ext uri="{BB962C8B-B14F-4D97-AF65-F5344CB8AC3E}">
        <p14:creationId xmlns:p14="http://schemas.microsoft.com/office/powerpoint/2010/main" val="3086183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F20CEBD-2219-3610-6CF2-F00FCCC95CA0}"/>
              </a:ext>
            </a:extLst>
          </p:cNvPr>
          <p:cNvPicPr>
            <a:picLocks noGrp="1" noChangeAspect="1"/>
          </p:cNvPicPr>
          <p:nvPr>
            <p:ph idx="1"/>
          </p:nvPr>
        </p:nvPicPr>
        <p:blipFill>
          <a:blip r:embed="rId3"/>
          <a:stretch>
            <a:fillRect/>
          </a:stretch>
        </p:blipFill>
        <p:spPr>
          <a:xfrm>
            <a:off x="797292" y="19204"/>
            <a:ext cx="10597415" cy="6819592"/>
          </a:xfrm>
        </p:spPr>
      </p:pic>
    </p:spTree>
    <p:extLst>
      <p:ext uri="{BB962C8B-B14F-4D97-AF65-F5344CB8AC3E}">
        <p14:creationId xmlns:p14="http://schemas.microsoft.com/office/powerpoint/2010/main" val="1509684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7C5782-FFF1-78D1-1DDC-C97189B8D52D}"/>
              </a:ext>
            </a:extLst>
          </p:cNvPr>
          <p:cNvPicPr>
            <a:picLocks noGrp="1" noChangeAspect="1"/>
          </p:cNvPicPr>
          <p:nvPr>
            <p:ph idx="1"/>
          </p:nvPr>
        </p:nvPicPr>
        <p:blipFill>
          <a:blip r:embed="rId3"/>
          <a:stretch>
            <a:fillRect/>
          </a:stretch>
        </p:blipFill>
        <p:spPr>
          <a:xfrm>
            <a:off x="316029" y="0"/>
            <a:ext cx="11559941" cy="6580975"/>
          </a:xfrm>
        </p:spPr>
      </p:pic>
    </p:spTree>
    <p:extLst>
      <p:ext uri="{BB962C8B-B14F-4D97-AF65-F5344CB8AC3E}">
        <p14:creationId xmlns:p14="http://schemas.microsoft.com/office/powerpoint/2010/main" val="2399395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39B0104-307A-9A02-4229-AB4BDF7FEB00}"/>
              </a:ext>
            </a:extLst>
          </p:cNvPr>
          <p:cNvPicPr>
            <a:picLocks noGrp="1" noChangeAspect="1"/>
          </p:cNvPicPr>
          <p:nvPr>
            <p:ph idx="1"/>
          </p:nvPr>
        </p:nvPicPr>
        <p:blipFill>
          <a:blip r:embed="rId3"/>
          <a:stretch>
            <a:fillRect/>
          </a:stretch>
        </p:blipFill>
        <p:spPr>
          <a:xfrm>
            <a:off x="267460" y="96253"/>
            <a:ext cx="11657079" cy="6381549"/>
          </a:xfrm>
        </p:spPr>
      </p:pic>
    </p:spTree>
    <p:extLst>
      <p:ext uri="{BB962C8B-B14F-4D97-AF65-F5344CB8AC3E}">
        <p14:creationId xmlns:p14="http://schemas.microsoft.com/office/powerpoint/2010/main" val="127775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669172C-0448-50CD-BFA6-0F12A5AE4BAD}"/>
              </a:ext>
            </a:extLst>
          </p:cNvPr>
          <p:cNvPicPr>
            <a:picLocks noGrp="1" noChangeAspect="1"/>
          </p:cNvPicPr>
          <p:nvPr>
            <p:ph idx="1"/>
          </p:nvPr>
        </p:nvPicPr>
        <p:blipFill>
          <a:blip r:embed="rId3"/>
          <a:stretch>
            <a:fillRect/>
          </a:stretch>
        </p:blipFill>
        <p:spPr>
          <a:xfrm>
            <a:off x="0" y="0"/>
            <a:ext cx="11967867" cy="6352674"/>
          </a:xfrm>
        </p:spPr>
      </p:pic>
    </p:spTree>
    <p:extLst>
      <p:ext uri="{BB962C8B-B14F-4D97-AF65-F5344CB8AC3E}">
        <p14:creationId xmlns:p14="http://schemas.microsoft.com/office/powerpoint/2010/main" val="2657031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76E3119-F9FE-F482-439B-112FAAABD53B}"/>
              </a:ext>
            </a:extLst>
          </p:cNvPr>
          <p:cNvPicPr>
            <a:picLocks noGrp="1" noChangeAspect="1"/>
          </p:cNvPicPr>
          <p:nvPr>
            <p:ph idx="1"/>
          </p:nvPr>
        </p:nvPicPr>
        <p:blipFill>
          <a:blip r:embed="rId3"/>
          <a:stretch>
            <a:fillRect/>
          </a:stretch>
        </p:blipFill>
        <p:spPr>
          <a:xfrm>
            <a:off x="128893" y="202131"/>
            <a:ext cx="11934214" cy="6237171"/>
          </a:xfrm>
        </p:spPr>
      </p:pic>
    </p:spTree>
    <p:extLst>
      <p:ext uri="{BB962C8B-B14F-4D97-AF65-F5344CB8AC3E}">
        <p14:creationId xmlns:p14="http://schemas.microsoft.com/office/powerpoint/2010/main" val="1901193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2ED10-88E0-182B-6027-07EA8D244DAD}"/>
              </a:ext>
            </a:extLst>
          </p:cNvPr>
          <p:cNvSpPr>
            <a:spLocks noGrp="1"/>
          </p:cNvSpPr>
          <p:nvPr>
            <p:ph type="title"/>
          </p:nvPr>
        </p:nvSpPr>
        <p:spPr>
          <a:xfrm>
            <a:off x="226439" y="0"/>
            <a:ext cx="4787803" cy="807541"/>
          </a:xfrm>
        </p:spPr>
        <p:txBody>
          <a:bodyPr>
            <a:normAutofit/>
          </a:bodyPr>
          <a:lstStyle/>
          <a:p>
            <a:r>
              <a:rPr lang="fr-FR" sz="3600" dirty="0"/>
              <a:t>Des progrès fulgurants !</a:t>
            </a:r>
          </a:p>
        </p:txBody>
      </p:sp>
      <p:pic>
        <p:nvPicPr>
          <p:cNvPr id="5" name="Espace réservé du contenu 4">
            <a:extLst>
              <a:ext uri="{FF2B5EF4-FFF2-40B4-BE49-F238E27FC236}">
                <a16:creationId xmlns:a16="http://schemas.microsoft.com/office/drawing/2014/main" id="{BFBBBB87-0AAC-E86D-B2D1-53E5C01B69FF}"/>
              </a:ext>
            </a:extLst>
          </p:cNvPr>
          <p:cNvPicPr>
            <a:picLocks noGrp="1" noChangeAspect="1"/>
          </p:cNvPicPr>
          <p:nvPr>
            <p:ph idx="1"/>
          </p:nvPr>
        </p:nvPicPr>
        <p:blipFill>
          <a:blip r:embed="rId2"/>
          <a:stretch>
            <a:fillRect/>
          </a:stretch>
        </p:blipFill>
        <p:spPr>
          <a:xfrm>
            <a:off x="731752" y="786224"/>
            <a:ext cx="10728495" cy="6071776"/>
          </a:xfrm>
        </p:spPr>
      </p:pic>
    </p:spTree>
    <p:extLst>
      <p:ext uri="{BB962C8B-B14F-4D97-AF65-F5344CB8AC3E}">
        <p14:creationId xmlns:p14="http://schemas.microsoft.com/office/powerpoint/2010/main" val="2398747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F979842-C208-53DA-837E-19308D43AD46}"/>
              </a:ext>
            </a:extLst>
          </p:cNvPr>
          <p:cNvPicPr>
            <a:picLocks noChangeAspect="1"/>
          </p:cNvPicPr>
          <p:nvPr/>
        </p:nvPicPr>
        <p:blipFill>
          <a:blip r:embed="rId2"/>
          <a:stretch>
            <a:fillRect/>
          </a:stretch>
        </p:blipFill>
        <p:spPr>
          <a:xfrm>
            <a:off x="437912" y="0"/>
            <a:ext cx="11316175" cy="6858000"/>
          </a:xfrm>
          <a:prstGeom prst="rect">
            <a:avLst/>
          </a:prstGeom>
        </p:spPr>
      </p:pic>
    </p:spTree>
    <p:extLst>
      <p:ext uri="{BB962C8B-B14F-4D97-AF65-F5344CB8AC3E}">
        <p14:creationId xmlns:p14="http://schemas.microsoft.com/office/powerpoint/2010/main" val="548412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97EC150-87E4-C0F2-6755-EE04C766DED3}"/>
              </a:ext>
            </a:extLst>
          </p:cNvPr>
          <p:cNvPicPr>
            <a:picLocks noGrp="1" noChangeAspect="1"/>
          </p:cNvPicPr>
          <p:nvPr>
            <p:ph idx="1"/>
          </p:nvPr>
        </p:nvPicPr>
        <p:blipFill>
          <a:blip r:embed="rId2"/>
          <a:stretch>
            <a:fillRect/>
          </a:stretch>
        </p:blipFill>
        <p:spPr>
          <a:xfrm>
            <a:off x="1456623" y="407895"/>
            <a:ext cx="9278754" cy="6042209"/>
          </a:xfrm>
        </p:spPr>
      </p:pic>
    </p:spTree>
    <p:extLst>
      <p:ext uri="{BB962C8B-B14F-4D97-AF65-F5344CB8AC3E}">
        <p14:creationId xmlns:p14="http://schemas.microsoft.com/office/powerpoint/2010/main" val="245680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A54C5D15-DAF1-8F1A-052A-ACAA9505253D}"/>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2300"/>
              <a:t>Intelligence Artificielle : Reproduire un processus intelligent de manière artificielle</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descr="Une image contenant texte, capture d’écran, Police, conception&#10;&#10;Le contenu généré par l’IA peut être incorrect.">
            <a:extLst>
              <a:ext uri="{FF2B5EF4-FFF2-40B4-BE49-F238E27FC236}">
                <a16:creationId xmlns:a16="http://schemas.microsoft.com/office/drawing/2014/main" id="{FCC1812C-A46E-B4D7-138F-D9FB81AA5CD8}"/>
              </a:ext>
            </a:extLst>
          </p:cNvPr>
          <p:cNvPicPr>
            <a:picLocks noGrp="1" noChangeAspect="1"/>
          </p:cNvPicPr>
          <p:nvPr>
            <p:ph idx="1"/>
          </p:nvPr>
        </p:nvPicPr>
        <p:blipFill>
          <a:blip r:embed="rId2"/>
          <a:srcRect t="1514"/>
          <a:stretch>
            <a:fillRect/>
          </a:stretch>
        </p:blipFill>
        <p:spPr>
          <a:xfrm>
            <a:off x="308008" y="218670"/>
            <a:ext cx="10913097" cy="5535129"/>
          </a:xfrm>
          <a:prstGeom prst="rect">
            <a:avLst/>
          </a:prstGeom>
        </p:spPr>
      </p:pic>
      <p:sp>
        <p:nvSpPr>
          <p:cNvPr id="3" name="ZoneTexte 2">
            <a:extLst>
              <a:ext uri="{FF2B5EF4-FFF2-40B4-BE49-F238E27FC236}">
                <a16:creationId xmlns:a16="http://schemas.microsoft.com/office/drawing/2014/main" id="{1CF158BB-BF24-324A-A1B3-661BB1730D93}"/>
              </a:ext>
            </a:extLst>
          </p:cNvPr>
          <p:cNvSpPr txBox="1"/>
          <p:nvPr/>
        </p:nvSpPr>
        <p:spPr>
          <a:xfrm>
            <a:off x="1311729" y="5992586"/>
            <a:ext cx="6466114" cy="369332"/>
          </a:xfrm>
          <a:prstGeom prst="rect">
            <a:avLst/>
          </a:prstGeom>
          <a:noFill/>
        </p:spPr>
        <p:txBody>
          <a:bodyPr wrap="square" rtlCol="0">
            <a:spAutoFit/>
          </a:bodyPr>
          <a:lstStyle/>
          <a:p>
            <a:r>
              <a:rPr lang="fr-FR" dirty="0">
                <a:hlinkClick r:id="rId3"/>
              </a:rPr>
              <a:t>Frise historique www.daniellejwilliams.com</a:t>
            </a:r>
            <a:endParaRPr lang="fr-FR" dirty="0"/>
          </a:p>
        </p:txBody>
      </p:sp>
      <p:pic>
        <p:nvPicPr>
          <p:cNvPr id="6" name="Image 5">
            <a:extLst>
              <a:ext uri="{FF2B5EF4-FFF2-40B4-BE49-F238E27FC236}">
                <a16:creationId xmlns:a16="http://schemas.microsoft.com/office/drawing/2014/main" id="{5734567E-EF34-862E-63AD-17CD2842AD39}"/>
              </a:ext>
            </a:extLst>
          </p:cNvPr>
          <p:cNvPicPr>
            <a:picLocks noChangeAspect="1"/>
          </p:cNvPicPr>
          <p:nvPr/>
        </p:nvPicPr>
        <p:blipFill>
          <a:blip r:embed="rId4"/>
          <a:stretch>
            <a:fillRect/>
          </a:stretch>
        </p:blipFill>
        <p:spPr>
          <a:xfrm>
            <a:off x="6843264" y="3318133"/>
            <a:ext cx="3991561" cy="1995781"/>
          </a:xfrm>
          <a:prstGeom prst="rect">
            <a:avLst/>
          </a:prstGeom>
        </p:spPr>
      </p:pic>
      <p:pic>
        <p:nvPicPr>
          <p:cNvPr id="8" name="Image 7">
            <a:extLst>
              <a:ext uri="{FF2B5EF4-FFF2-40B4-BE49-F238E27FC236}">
                <a16:creationId xmlns:a16="http://schemas.microsoft.com/office/drawing/2014/main" id="{4B70268F-085F-2358-20C8-219F27E51B05}"/>
              </a:ext>
            </a:extLst>
          </p:cNvPr>
          <p:cNvPicPr>
            <a:picLocks noChangeAspect="1"/>
          </p:cNvPicPr>
          <p:nvPr/>
        </p:nvPicPr>
        <p:blipFill>
          <a:blip r:embed="rId5"/>
          <a:stretch>
            <a:fillRect/>
          </a:stretch>
        </p:blipFill>
        <p:spPr>
          <a:xfrm>
            <a:off x="9040603" y="447517"/>
            <a:ext cx="1232452" cy="1600200"/>
          </a:xfrm>
          <a:prstGeom prst="rect">
            <a:avLst/>
          </a:prstGeom>
        </p:spPr>
      </p:pic>
      <p:pic>
        <p:nvPicPr>
          <p:cNvPr id="11" name="Image 10">
            <a:extLst>
              <a:ext uri="{FF2B5EF4-FFF2-40B4-BE49-F238E27FC236}">
                <a16:creationId xmlns:a16="http://schemas.microsoft.com/office/drawing/2014/main" id="{6BF25680-399B-9438-990D-7A7B6A0971BD}"/>
              </a:ext>
            </a:extLst>
          </p:cNvPr>
          <p:cNvPicPr>
            <a:picLocks noChangeAspect="1"/>
          </p:cNvPicPr>
          <p:nvPr/>
        </p:nvPicPr>
        <p:blipFill>
          <a:blip r:embed="rId6"/>
          <a:stretch>
            <a:fillRect/>
          </a:stretch>
        </p:blipFill>
        <p:spPr>
          <a:xfrm>
            <a:off x="41018" y="1389905"/>
            <a:ext cx="3753864" cy="2115370"/>
          </a:xfrm>
          <a:prstGeom prst="rect">
            <a:avLst/>
          </a:prstGeom>
        </p:spPr>
      </p:pic>
      <p:pic>
        <p:nvPicPr>
          <p:cNvPr id="15" name="Image 14">
            <a:extLst>
              <a:ext uri="{FF2B5EF4-FFF2-40B4-BE49-F238E27FC236}">
                <a16:creationId xmlns:a16="http://schemas.microsoft.com/office/drawing/2014/main" id="{17C9ECA1-FC66-8AB3-3661-085B29833D61}"/>
              </a:ext>
            </a:extLst>
          </p:cNvPr>
          <p:cNvPicPr>
            <a:picLocks noChangeAspect="1"/>
          </p:cNvPicPr>
          <p:nvPr/>
        </p:nvPicPr>
        <p:blipFill>
          <a:blip r:embed="rId7"/>
          <a:stretch>
            <a:fillRect/>
          </a:stretch>
        </p:blipFill>
        <p:spPr>
          <a:xfrm>
            <a:off x="4134125" y="1985078"/>
            <a:ext cx="1438902" cy="1920469"/>
          </a:xfrm>
          <a:prstGeom prst="rect">
            <a:avLst/>
          </a:prstGeom>
        </p:spPr>
      </p:pic>
    </p:spTree>
    <p:extLst>
      <p:ext uri="{BB962C8B-B14F-4D97-AF65-F5344CB8AC3E}">
        <p14:creationId xmlns:p14="http://schemas.microsoft.com/office/powerpoint/2010/main" val="965220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BF790D4-5938-4C71-128A-0C8B69E1EBB4}"/>
              </a:ext>
            </a:extLst>
          </p:cNvPr>
          <p:cNvPicPr>
            <a:picLocks noGrp="1" noChangeAspect="1"/>
          </p:cNvPicPr>
          <p:nvPr>
            <p:ph idx="1"/>
          </p:nvPr>
        </p:nvPicPr>
        <p:blipFill>
          <a:blip r:embed="rId3"/>
          <a:stretch>
            <a:fillRect/>
          </a:stretch>
        </p:blipFill>
        <p:spPr>
          <a:xfrm>
            <a:off x="628494" y="134754"/>
            <a:ext cx="10935012" cy="5647574"/>
          </a:xfrm>
        </p:spPr>
      </p:pic>
      <p:pic>
        <p:nvPicPr>
          <p:cNvPr id="7" name="Image 6">
            <a:extLst>
              <a:ext uri="{FF2B5EF4-FFF2-40B4-BE49-F238E27FC236}">
                <a16:creationId xmlns:a16="http://schemas.microsoft.com/office/drawing/2014/main" id="{FAB8D4A2-A98E-690D-ED97-D9014BFBC3CA}"/>
              </a:ext>
            </a:extLst>
          </p:cNvPr>
          <p:cNvPicPr>
            <a:picLocks noChangeAspect="1"/>
          </p:cNvPicPr>
          <p:nvPr/>
        </p:nvPicPr>
        <p:blipFill>
          <a:blip r:embed="rId4"/>
          <a:stretch>
            <a:fillRect/>
          </a:stretch>
        </p:blipFill>
        <p:spPr>
          <a:xfrm>
            <a:off x="2923292" y="5779873"/>
            <a:ext cx="6538341" cy="613185"/>
          </a:xfrm>
          <a:prstGeom prst="rect">
            <a:avLst/>
          </a:prstGeom>
        </p:spPr>
      </p:pic>
    </p:spTree>
    <p:extLst>
      <p:ext uri="{BB962C8B-B14F-4D97-AF65-F5344CB8AC3E}">
        <p14:creationId xmlns:p14="http://schemas.microsoft.com/office/powerpoint/2010/main" val="3962309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B275F8-01CB-8F04-310D-B9060AD0863E}"/>
              </a:ext>
            </a:extLst>
          </p:cNvPr>
          <p:cNvPicPr>
            <a:picLocks noGrp="1" noChangeAspect="1"/>
          </p:cNvPicPr>
          <p:nvPr>
            <p:ph idx="1"/>
          </p:nvPr>
        </p:nvPicPr>
        <p:blipFill>
          <a:blip r:embed="rId3"/>
          <a:stretch>
            <a:fillRect/>
          </a:stretch>
        </p:blipFill>
        <p:spPr>
          <a:xfrm>
            <a:off x="686563" y="677402"/>
            <a:ext cx="10818873" cy="5503195"/>
          </a:xfrm>
        </p:spPr>
      </p:pic>
    </p:spTree>
    <p:extLst>
      <p:ext uri="{BB962C8B-B14F-4D97-AF65-F5344CB8AC3E}">
        <p14:creationId xmlns:p14="http://schemas.microsoft.com/office/powerpoint/2010/main" val="2790002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D1B73FA-4BDA-F7FD-4F12-A9A443E5D6E8}"/>
              </a:ext>
            </a:extLst>
          </p:cNvPr>
          <p:cNvPicPr>
            <a:picLocks noGrp="1" noChangeAspect="1"/>
          </p:cNvPicPr>
          <p:nvPr>
            <p:ph idx="1"/>
          </p:nvPr>
        </p:nvPicPr>
        <p:blipFill>
          <a:blip r:embed="rId3"/>
          <a:stretch>
            <a:fillRect/>
          </a:stretch>
        </p:blipFill>
        <p:spPr>
          <a:xfrm>
            <a:off x="697385" y="173255"/>
            <a:ext cx="10797230" cy="5621154"/>
          </a:xfrm>
        </p:spPr>
      </p:pic>
      <p:pic>
        <p:nvPicPr>
          <p:cNvPr id="7" name="Image 6">
            <a:extLst>
              <a:ext uri="{FF2B5EF4-FFF2-40B4-BE49-F238E27FC236}">
                <a16:creationId xmlns:a16="http://schemas.microsoft.com/office/drawing/2014/main" id="{1005FB8B-427A-E836-4799-0B2D36521CCE}"/>
              </a:ext>
            </a:extLst>
          </p:cNvPr>
          <p:cNvPicPr>
            <a:picLocks noChangeAspect="1"/>
          </p:cNvPicPr>
          <p:nvPr/>
        </p:nvPicPr>
        <p:blipFill>
          <a:blip r:embed="rId4"/>
          <a:stretch>
            <a:fillRect/>
          </a:stretch>
        </p:blipFill>
        <p:spPr>
          <a:xfrm>
            <a:off x="206143" y="6125458"/>
            <a:ext cx="5715798" cy="266737"/>
          </a:xfrm>
          <a:prstGeom prst="rect">
            <a:avLst/>
          </a:prstGeom>
        </p:spPr>
      </p:pic>
    </p:spTree>
    <p:extLst>
      <p:ext uri="{BB962C8B-B14F-4D97-AF65-F5344CB8AC3E}">
        <p14:creationId xmlns:p14="http://schemas.microsoft.com/office/powerpoint/2010/main" val="804625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1C84ECD-7D44-6286-03AE-7C3D0F9580C4}"/>
              </a:ext>
            </a:extLst>
          </p:cNvPr>
          <p:cNvPicPr>
            <a:picLocks noGrp="1" noChangeAspect="1"/>
          </p:cNvPicPr>
          <p:nvPr>
            <p:ph idx="1"/>
          </p:nvPr>
        </p:nvPicPr>
        <p:blipFill>
          <a:blip r:embed="rId3"/>
          <a:stretch>
            <a:fillRect/>
          </a:stretch>
        </p:blipFill>
        <p:spPr>
          <a:xfrm>
            <a:off x="0" y="0"/>
            <a:ext cx="11899814" cy="6054291"/>
          </a:xfrm>
        </p:spPr>
      </p:pic>
      <p:pic>
        <p:nvPicPr>
          <p:cNvPr id="7" name="Image 6">
            <a:extLst>
              <a:ext uri="{FF2B5EF4-FFF2-40B4-BE49-F238E27FC236}">
                <a16:creationId xmlns:a16="http://schemas.microsoft.com/office/drawing/2014/main" id="{E4118680-FA92-09E4-4A29-B17C0EBF2FB9}"/>
              </a:ext>
            </a:extLst>
          </p:cNvPr>
          <p:cNvPicPr>
            <a:picLocks noChangeAspect="1"/>
          </p:cNvPicPr>
          <p:nvPr/>
        </p:nvPicPr>
        <p:blipFill>
          <a:blip r:embed="rId4"/>
          <a:stretch>
            <a:fillRect/>
          </a:stretch>
        </p:blipFill>
        <p:spPr>
          <a:xfrm>
            <a:off x="0" y="6294346"/>
            <a:ext cx="6944694" cy="352474"/>
          </a:xfrm>
          <a:prstGeom prst="rect">
            <a:avLst/>
          </a:prstGeom>
        </p:spPr>
      </p:pic>
    </p:spTree>
    <p:extLst>
      <p:ext uri="{BB962C8B-B14F-4D97-AF65-F5344CB8AC3E}">
        <p14:creationId xmlns:p14="http://schemas.microsoft.com/office/powerpoint/2010/main" val="1406138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14EFF49-D444-E5F8-BF8E-EA8317A325DE}"/>
              </a:ext>
            </a:extLst>
          </p:cNvPr>
          <p:cNvPicPr>
            <a:picLocks noGrp="1" noChangeAspect="1"/>
          </p:cNvPicPr>
          <p:nvPr>
            <p:ph idx="1"/>
          </p:nvPr>
        </p:nvPicPr>
        <p:blipFill>
          <a:blip r:embed="rId2"/>
          <a:stretch>
            <a:fillRect/>
          </a:stretch>
        </p:blipFill>
        <p:spPr>
          <a:xfrm>
            <a:off x="73715" y="0"/>
            <a:ext cx="6236550" cy="2439353"/>
          </a:xfrm>
        </p:spPr>
      </p:pic>
      <p:sp>
        <p:nvSpPr>
          <p:cNvPr id="2" name="ZoneTexte 1">
            <a:extLst>
              <a:ext uri="{FF2B5EF4-FFF2-40B4-BE49-F238E27FC236}">
                <a16:creationId xmlns:a16="http://schemas.microsoft.com/office/drawing/2014/main" id="{098C5903-99FE-FF95-3D84-1A900CF9D4B8}"/>
              </a:ext>
            </a:extLst>
          </p:cNvPr>
          <p:cNvSpPr txBox="1"/>
          <p:nvPr/>
        </p:nvSpPr>
        <p:spPr>
          <a:xfrm>
            <a:off x="2199991" y="2439353"/>
            <a:ext cx="8401616" cy="4308872"/>
          </a:xfrm>
          <a:prstGeom prst="rect">
            <a:avLst/>
          </a:prstGeom>
          <a:noFill/>
        </p:spPr>
        <p:txBody>
          <a:bodyPr wrap="square" rtlCol="0">
            <a:spAutoFit/>
          </a:bodyPr>
          <a:lstStyle/>
          <a:p>
            <a:r>
              <a:rPr lang="fr-FR" dirty="0"/>
              <a:t> </a:t>
            </a:r>
            <a:r>
              <a:rPr lang="fr-FR" sz="1400" dirty="0"/>
              <a:t>l’intelligence artificielle n’est pas un substitut à la pensée mais une épreuve qui oblige à la rehausser.</a:t>
            </a:r>
          </a:p>
          <a:p>
            <a:r>
              <a:rPr lang="fr-FR" sz="1400" dirty="0"/>
              <a:t>On ne peut pas véritablement « penser avec » l’IA si l’on ne dispose pas soi-même d’un socle solide : un corpus de références, une bibliothèque mentale de concepts, d’auteurs et de faits. Sans cet appui, impossible de distinguer l’erreur de l’exactitude, le plausible du vrai, l’intuition féconde de l’anachronisme grossier.</a:t>
            </a:r>
          </a:p>
          <a:p>
            <a:endParaRPr lang="fr-FR" sz="1400" dirty="0"/>
          </a:p>
          <a:p>
            <a:r>
              <a:rPr lang="fr-FR" sz="1400" dirty="0"/>
              <a:t>Celui qui délègue son entendement à la machine en sera prisonnier et cela pourrait lui être fatal : son destin sera celui de l’outil qu’il a choisi d’imiter, efficace peut-être, mais sans profondeur, sans vie.</a:t>
            </a:r>
          </a:p>
          <a:p>
            <a:endParaRPr lang="fr-FR" sz="1400" dirty="0"/>
          </a:p>
          <a:p>
            <a:r>
              <a:rPr lang="fr-FR" sz="1400" dirty="0"/>
              <a:t>L’IA appelle donc moins à la paresse qu’à l’exigence : elle exige d’aiguiser son esprit critique, d’élargir ses savoirs, de fortifier sa culture dans des domaines où il y a peu de gains de productivité : la lecture lente, la fréquentation des classiques, la confrontation patiente aux grandes œuvres, la méditation silencieuse, l’expérience vécue. Dans un monde où, pour reprendre Lyotard, « avoir du succès, c’est gagner du temps », quel cruel destin que de devoir encore lire un livre jusqu’au bout…</a:t>
            </a:r>
          </a:p>
          <a:p>
            <a:endParaRPr lang="fr-FR" sz="1400" dirty="0"/>
          </a:p>
          <a:p>
            <a:r>
              <a:rPr lang="fr-FR" sz="1400" dirty="0"/>
              <a:t>L’IA est donc paradoxalement une alliée : non pas pour remplacer la pensée mais pour la rendre plus indispensable que jamais.</a:t>
            </a:r>
          </a:p>
          <a:p>
            <a:br>
              <a:rPr lang="fr-FR" sz="1400" dirty="0"/>
            </a:br>
            <a:endParaRPr lang="fr-FR" dirty="0"/>
          </a:p>
        </p:txBody>
      </p:sp>
    </p:spTree>
    <p:extLst>
      <p:ext uri="{BB962C8B-B14F-4D97-AF65-F5344CB8AC3E}">
        <p14:creationId xmlns:p14="http://schemas.microsoft.com/office/powerpoint/2010/main" val="53775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420F8-6D2D-DF0C-6FF8-3C2DC62DB990}"/>
              </a:ext>
            </a:extLst>
          </p:cNvPr>
          <p:cNvSpPr>
            <a:spLocks noGrp="1"/>
          </p:cNvSpPr>
          <p:nvPr>
            <p:ph type="title"/>
          </p:nvPr>
        </p:nvSpPr>
        <p:spPr/>
        <p:txBody>
          <a:bodyPr/>
          <a:lstStyle/>
          <a:p>
            <a:r>
              <a:rPr lang="fr-FR" dirty="0"/>
              <a:t>Références :</a:t>
            </a:r>
          </a:p>
        </p:txBody>
      </p:sp>
      <p:sp>
        <p:nvSpPr>
          <p:cNvPr id="3" name="Espace réservé du contenu 2">
            <a:extLst>
              <a:ext uri="{FF2B5EF4-FFF2-40B4-BE49-F238E27FC236}">
                <a16:creationId xmlns:a16="http://schemas.microsoft.com/office/drawing/2014/main" id="{A736D759-00DA-9A2B-31A2-36607A5B1ED7}"/>
              </a:ext>
            </a:extLst>
          </p:cNvPr>
          <p:cNvSpPr>
            <a:spLocks noGrp="1"/>
          </p:cNvSpPr>
          <p:nvPr>
            <p:ph idx="1"/>
          </p:nvPr>
        </p:nvSpPr>
        <p:spPr/>
        <p:txBody>
          <a:bodyPr>
            <a:normAutofit/>
          </a:bodyPr>
          <a:lstStyle/>
          <a:p>
            <a:r>
              <a:rPr lang="fr-FR" sz="1800" b="1" dirty="0">
                <a:hlinkClick r:id="rId2"/>
              </a:rPr>
              <a:t>IA générative : usages et applications avancées pour la veille technologique – YouTube</a:t>
            </a:r>
            <a:endParaRPr lang="fr-FR" sz="1800" b="1" dirty="0"/>
          </a:p>
          <a:p>
            <a:r>
              <a:rPr lang="fr-FR" sz="1800" dirty="0">
                <a:hlinkClick r:id="rId3"/>
              </a:rPr>
              <a:t>L'intelligence artificielle, objet philosophique</a:t>
            </a:r>
            <a:endParaRPr lang="fr-FR" sz="1800" dirty="0"/>
          </a:p>
          <a:p>
            <a:r>
              <a:rPr lang="fr-FR" sz="1800" dirty="0">
                <a:hlinkClick r:id="rId4"/>
              </a:rPr>
              <a:t>Pour une introduction au Deep Learning FIDLE</a:t>
            </a:r>
            <a:endParaRPr lang="fr-FR" sz="1800" dirty="0"/>
          </a:p>
          <a:p>
            <a:r>
              <a:rPr lang="fr-FR" sz="1800" b="1" dirty="0"/>
              <a:t>L'IA et ses défis : </a:t>
            </a:r>
            <a:r>
              <a:rPr lang="fr-FR" sz="1800" b="1" dirty="0">
                <a:hlinkClick r:id="rId5"/>
              </a:rPr>
              <a:t>https://www.college-de-france.fr/fr/agenda/colloque/ia-et-ses-defis</a:t>
            </a:r>
            <a:endParaRPr lang="fr-FR" sz="1800" b="1" dirty="0"/>
          </a:p>
          <a:p>
            <a:r>
              <a:rPr lang="fr-FR" sz="1800" b="1" dirty="0">
                <a:hlinkClick r:id="rId6"/>
              </a:rPr>
              <a:t>Implications philosophiques de l’IA</a:t>
            </a:r>
            <a:endParaRPr lang="fr-FR" sz="1800" b="1" dirty="0"/>
          </a:p>
          <a:p>
            <a:r>
              <a:rPr lang="fr-FR" sz="1800" b="1" dirty="0">
                <a:hlinkClick r:id="rId7"/>
              </a:rPr>
              <a:t>Guide pratique de l’IA à l’</a:t>
            </a:r>
            <a:r>
              <a:rPr lang="fr-FR" sz="1800" b="1" dirty="0" err="1">
                <a:hlinkClick r:id="rId7"/>
              </a:rPr>
              <a:t>Inspé</a:t>
            </a:r>
            <a:endParaRPr lang="fr-FR" sz="1800" b="1" dirty="0"/>
          </a:p>
          <a:p>
            <a:r>
              <a:rPr lang="fr-FR" sz="1800" b="1" dirty="0"/>
              <a:t>Guide pratique de l'intelligence artificielle dans l'entreprise (Stéphane RODER - Eyrolles)</a:t>
            </a:r>
          </a:p>
          <a:p>
            <a:r>
              <a:rPr lang="fr-FR" sz="1800" b="1" dirty="0">
                <a:hlinkClick r:id="rId8"/>
              </a:rPr>
              <a:t>guide d’accompagnement</a:t>
            </a:r>
            <a:r>
              <a:rPr lang="fr-FR" sz="1800" b="1" dirty="0"/>
              <a:t> : Décryptage des enjeux et opportunités de l’IA pour les entreprises et les salariés</a:t>
            </a:r>
          </a:p>
          <a:p>
            <a:r>
              <a:rPr lang="fr-FR" sz="1800" b="1" dirty="0">
                <a:hlinkClick r:id="rId9"/>
              </a:rPr>
              <a:t>Guide pratique de l’université de Genève</a:t>
            </a:r>
            <a:endParaRPr lang="fr-FR" sz="1800" b="1" dirty="0"/>
          </a:p>
          <a:p>
            <a:r>
              <a:rPr lang="fr-FR" sz="1800" b="1" dirty="0">
                <a:hlinkClick r:id="rId10"/>
              </a:rPr>
              <a:t>Comment les machines pourraient-elles atteindre l'intelligence humaine? Conférence de Yann </a:t>
            </a:r>
            <a:r>
              <a:rPr lang="fr-FR" sz="1800" b="1" dirty="0" err="1">
                <a:hlinkClick r:id="rId10"/>
              </a:rPr>
              <a:t>LeCun</a:t>
            </a:r>
            <a:endParaRPr lang="fr-FR" sz="1800" b="1" dirty="0"/>
          </a:p>
          <a:p>
            <a:endParaRPr lang="fr-FR" sz="1800" b="1" dirty="0"/>
          </a:p>
          <a:p>
            <a:endParaRPr lang="fr-FR" sz="1600" b="1" dirty="0"/>
          </a:p>
          <a:p>
            <a:endParaRPr lang="fr-FR" sz="2000" dirty="0"/>
          </a:p>
          <a:p>
            <a:endParaRPr lang="fr-FR" sz="2000" dirty="0"/>
          </a:p>
          <a:p>
            <a:endParaRPr lang="fr-FR" sz="2000" b="1" dirty="0"/>
          </a:p>
          <a:p>
            <a:endParaRPr lang="fr-FR" sz="2000" b="1" dirty="0"/>
          </a:p>
        </p:txBody>
      </p:sp>
    </p:spTree>
    <p:extLst>
      <p:ext uri="{BB962C8B-B14F-4D97-AF65-F5344CB8AC3E}">
        <p14:creationId xmlns:p14="http://schemas.microsoft.com/office/powerpoint/2010/main" val="252877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FEAC77F-0856-A4C2-BB38-C637A046A548}"/>
              </a:ext>
            </a:extLst>
          </p:cNvPr>
          <p:cNvPicPr>
            <a:picLocks noGrp="1" noChangeAspect="1"/>
          </p:cNvPicPr>
          <p:nvPr>
            <p:ph idx="1"/>
          </p:nvPr>
        </p:nvPicPr>
        <p:blipFill>
          <a:blip r:embed="rId2"/>
          <a:stretch>
            <a:fillRect/>
          </a:stretch>
        </p:blipFill>
        <p:spPr>
          <a:xfrm>
            <a:off x="229673" y="626034"/>
            <a:ext cx="11732653" cy="4469581"/>
          </a:xfrm>
        </p:spPr>
      </p:pic>
    </p:spTree>
    <p:extLst>
      <p:ext uri="{BB962C8B-B14F-4D97-AF65-F5344CB8AC3E}">
        <p14:creationId xmlns:p14="http://schemas.microsoft.com/office/powerpoint/2010/main" val="117213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767FF9-43D8-E30E-6FAC-CFCC3F1136D6}"/>
              </a:ext>
            </a:extLst>
          </p:cNvPr>
          <p:cNvSpPr>
            <a:spLocks noGrp="1"/>
          </p:cNvSpPr>
          <p:nvPr>
            <p:ph type="title"/>
          </p:nvPr>
        </p:nvSpPr>
        <p:spPr>
          <a:xfrm>
            <a:off x="2284751" y="290174"/>
            <a:ext cx="7398895" cy="1325563"/>
          </a:xfrm>
        </p:spPr>
        <p:txBody>
          <a:bodyPr>
            <a:normAutofit/>
          </a:bodyPr>
          <a:lstStyle/>
          <a:p>
            <a:r>
              <a:rPr lang="fr-FR" b="1"/>
              <a:t>D’autres formes d’intelligence</a:t>
            </a:r>
          </a:p>
        </p:txBody>
      </p:sp>
      <p:pic>
        <p:nvPicPr>
          <p:cNvPr id="7" name="Espace réservé du contenu 6">
            <a:extLst>
              <a:ext uri="{FF2B5EF4-FFF2-40B4-BE49-F238E27FC236}">
                <a16:creationId xmlns:a16="http://schemas.microsoft.com/office/drawing/2014/main" id="{160182D9-0718-C78B-9FA6-852B38BF767D}"/>
              </a:ext>
            </a:extLst>
          </p:cNvPr>
          <p:cNvPicPr>
            <a:picLocks noGrp="1" noChangeAspect="1"/>
          </p:cNvPicPr>
          <p:nvPr>
            <p:ph idx="1"/>
          </p:nvPr>
        </p:nvPicPr>
        <p:blipFill>
          <a:blip r:embed="rId2"/>
          <a:stretch>
            <a:fillRect/>
          </a:stretch>
        </p:blipFill>
        <p:spPr>
          <a:xfrm>
            <a:off x="1973968" y="1300941"/>
            <a:ext cx="8244064" cy="4876022"/>
          </a:xfrm>
        </p:spPr>
      </p:pic>
      <p:sp>
        <p:nvSpPr>
          <p:cNvPr id="3" name="ZoneTexte 2">
            <a:extLst>
              <a:ext uri="{FF2B5EF4-FFF2-40B4-BE49-F238E27FC236}">
                <a16:creationId xmlns:a16="http://schemas.microsoft.com/office/drawing/2014/main" id="{BEC7467C-CADB-D2CB-F1F3-6D006850557C}"/>
              </a:ext>
            </a:extLst>
          </p:cNvPr>
          <p:cNvSpPr txBox="1"/>
          <p:nvPr/>
        </p:nvSpPr>
        <p:spPr>
          <a:xfrm>
            <a:off x="9329057" y="2133600"/>
            <a:ext cx="2400300" cy="1107996"/>
          </a:xfrm>
          <a:prstGeom prst="rect">
            <a:avLst/>
          </a:prstGeom>
          <a:noFill/>
        </p:spPr>
        <p:txBody>
          <a:bodyPr wrap="square" rtlCol="0">
            <a:spAutoFit/>
          </a:bodyPr>
          <a:lstStyle/>
          <a:p>
            <a:r>
              <a:rPr lang="fr-FR" sz="1600" dirty="0"/>
              <a:t>Apprentissage du signal social de la danse frétillante chez les abeilles domestiques</a:t>
            </a:r>
            <a:r>
              <a:rPr lang="fr-FR" dirty="0"/>
              <a:t>.</a:t>
            </a:r>
          </a:p>
        </p:txBody>
      </p:sp>
      <p:sp>
        <p:nvSpPr>
          <p:cNvPr id="4" name="ZoneTexte 3">
            <a:extLst>
              <a:ext uri="{FF2B5EF4-FFF2-40B4-BE49-F238E27FC236}">
                <a16:creationId xmlns:a16="http://schemas.microsoft.com/office/drawing/2014/main" id="{3F5DB123-B98C-C103-E339-B9DCB44696CB}"/>
              </a:ext>
            </a:extLst>
          </p:cNvPr>
          <p:cNvSpPr txBox="1"/>
          <p:nvPr/>
        </p:nvSpPr>
        <p:spPr>
          <a:xfrm>
            <a:off x="10074728" y="3782991"/>
            <a:ext cx="1915885" cy="2062103"/>
          </a:xfrm>
          <a:prstGeom prst="rect">
            <a:avLst/>
          </a:prstGeom>
          <a:noFill/>
        </p:spPr>
        <p:txBody>
          <a:bodyPr wrap="square" rtlCol="0">
            <a:spAutoFit/>
          </a:bodyPr>
          <a:lstStyle/>
          <a:p>
            <a:r>
              <a:rPr lang="fr-FR" sz="1600" dirty="0"/>
              <a:t>« Le conformisme  de l’apprentissage social chez les mouches prédit des traditions durables en matière de choix de partenaire »</a:t>
            </a:r>
          </a:p>
        </p:txBody>
      </p:sp>
    </p:spTree>
    <p:extLst>
      <p:ext uri="{BB962C8B-B14F-4D97-AF65-F5344CB8AC3E}">
        <p14:creationId xmlns:p14="http://schemas.microsoft.com/office/powerpoint/2010/main" val="168339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Police, texte, Graphique, logo&#10;&#10;Le contenu généré par l’IA peut être incorrect.">
            <a:extLst>
              <a:ext uri="{FF2B5EF4-FFF2-40B4-BE49-F238E27FC236}">
                <a16:creationId xmlns:a16="http://schemas.microsoft.com/office/drawing/2014/main" id="{6EC3B67C-9FAC-4CD0-74CC-2527CB23CF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29" y="1024175"/>
            <a:ext cx="11850142" cy="3204979"/>
          </a:xfrm>
        </p:spPr>
      </p:pic>
    </p:spTree>
    <p:extLst>
      <p:ext uri="{BB962C8B-B14F-4D97-AF65-F5344CB8AC3E}">
        <p14:creationId xmlns:p14="http://schemas.microsoft.com/office/powerpoint/2010/main" val="217591076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1688</Words>
  <Application>Microsoft Office PowerPoint</Application>
  <PresentationFormat>Grand écran</PresentationFormat>
  <Paragraphs>144</Paragraphs>
  <Slides>65</Slides>
  <Notes>14</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65</vt:i4>
      </vt:variant>
    </vt:vector>
  </HeadingPairs>
  <TitlesOfParts>
    <vt:vector size="70" baseType="lpstr">
      <vt:lpstr>Aptos</vt:lpstr>
      <vt:lpstr>Aptos Display</vt:lpstr>
      <vt:lpstr>Arial</vt:lpstr>
      <vt:lpstr>Wingdings</vt:lpstr>
      <vt:lpstr>Thème Office</vt:lpstr>
      <vt:lpstr>Présentation PowerPoint</vt:lpstr>
      <vt:lpstr>Présentation PowerPoint</vt:lpstr>
      <vt:lpstr>Présentation PowerPoint</vt:lpstr>
      <vt:lpstr>Présentation PowerPoint</vt:lpstr>
      <vt:lpstr>Présentation PowerPoint</vt:lpstr>
      <vt:lpstr>Intelligence Artificielle : Reproduire un processus intelligent de manière artificielle</vt:lpstr>
      <vt:lpstr>Présentation PowerPoint</vt:lpstr>
      <vt:lpstr>D’autres formes d’intelligence</vt:lpstr>
      <vt:lpstr>Présentation PowerPoint</vt:lpstr>
      <vt:lpstr>Présentation PowerPoint</vt:lpstr>
      <vt:lpstr>Présentation PowerPoint</vt:lpstr>
      <vt:lpstr>Présentation PowerPoint</vt:lpstr>
      <vt:lpstr>L'intelligence artificielle, de quelle forme d'intelligence s'agit-il ? </vt:lpstr>
      <vt:lpstr>Présentation PowerPoint</vt:lpstr>
      <vt:lpstr>Mais ce n’est pas que ça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Tout n’est pas linéaire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tournant en 2012</vt:lpstr>
      <vt:lpstr>Histoire du Deep Learning</vt:lpstr>
      <vt:lpstr>Présentation PowerPoint</vt:lpstr>
      <vt:lpstr>Présentation PowerPoint</vt:lpstr>
      <vt:lpstr>Présentation PowerPoint</vt:lpstr>
      <vt:lpstr>Présentation PowerPoint</vt:lpstr>
      <vt:lpstr>Présentation PowerPoint</vt:lpstr>
      <vt:lpstr>Présentation PowerPoint</vt:lpstr>
      <vt:lpstr>Des progrès fulgurants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Références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Stéphane JAUBERT</dc:creator>
  <cp:lastModifiedBy>Stéphane JAUBERT</cp:lastModifiedBy>
  <cp:revision>4</cp:revision>
  <cp:lastPrinted>2025-07-08T11:24:02Z</cp:lastPrinted>
  <dcterms:created xsi:type="dcterms:W3CDTF">2025-07-02T11:33:32Z</dcterms:created>
  <dcterms:modified xsi:type="dcterms:W3CDTF">2025-12-04T04:46:34Z</dcterms:modified>
</cp:coreProperties>
</file>